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  <p:sldMasterId id="2147483660" r:id="rId2"/>
  </p:sldMasterIdLst>
  <p:notesMasterIdLst>
    <p:notesMasterId r:id="rId94"/>
  </p:notesMasterIdLst>
  <p:handoutMasterIdLst>
    <p:handoutMasterId r:id="rId95"/>
  </p:handoutMasterIdLst>
  <p:sldIdLst>
    <p:sldId id="271" r:id="rId3"/>
    <p:sldId id="269" r:id="rId4"/>
    <p:sldId id="379" r:id="rId5"/>
    <p:sldId id="324" r:id="rId6"/>
    <p:sldId id="326" r:id="rId7"/>
    <p:sldId id="266" r:id="rId8"/>
    <p:sldId id="339" r:id="rId9"/>
    <p:sldId id="350" r:id="rId10"/>
    <p:sldId id="332" r:id="rId11"/>
    <p:sldId id="333" r:id="rId12"/>
    <p:sldId id="277" r:id="rId13"/>
    <p:sldId id="344" r:id="rId14"/>
    <p:sldId id="331" r:id="rId15"/>
    <p:sldId id="355" r:id="rId16"/>
    <p:sldId id="345" r:id="rId17"/>
    <p:sldId id="340" r:id="rId18"/>
    <p:sldId id="380" r:id="rId19"/>
    <p:sldId id="348" r:id="rId20"/>
    <p:sldId id="335" r:id="rId21"/>
    <p:sldId id="336" r:id="rId22"/>
    <p:sldId id="343" r:id="rId23"/>
    <p:sldId id="328" r:id="rId24"/>
    <p:sldId id="329" r:id="rId25"/>
    <p:sldId id="381" r:id="rId26"/>
    <p:sldId id="341" r:id="rId27"/>
    <p:sldId id="338" r:id="rId28"/>
    <p:sldId id="351" r:id="rId29"/>
    <p:sldId id="325" r:id="rId30"/>
    <p:sldId id="382" r:id="rId31"/>
    <p:sldId id="363" r:id="rId32"/>
    <p:sldId id="352" r:id="rId33"/>
    <p:sldId id="371" r:id="rId34"/>
    <p:sldId id="353" r:id="rId35"/>
    <p:sldId id="357" r:id="rId36"/>
    <p:sldId id="386" r:id="rId37"/>
    <p:sldId id="385" r:id="rId38"/>
    <p:sldId id="372" r:id="rId39"/>
    <p:sldId id="391" r:id="rId40"/>
    <p:sldId id="387" r:id="rId41"/>
    <p:sldId id="390" r:id="rId42"/>
    <p:sldId id="393" r:id="rId43"/>
    <p:sldId id="389" r:id="rId44"/>
    <p:sldId id="394" r:id="rId45"/>
    <p:sldId id="378" r:id="rId46"/>
    <p:sldId id="368" r:id="rId47"/>
    <p:sldId id="367" r:id="rId48"/>
    <p:sldId id="377" r:id="rId49"/>
    <p:sldId id="370" r:id="rId50"/>
    <p:sldId id="354" r:id="rId51"/>
    <p:sldId id="359" r:id="rId52"/>
    <p:sldId id="358" r:id="rId53"/>
    <p:sldId id="258" r:id="rId54"/>
    <p:sldId id="374" r:id="rId55"/>
    <p:sldId id="375" r:id="rId56"/>
    <p:sldId id="373" r:id="rId57"/>
    <p:sldId id="314" r:id="rId58"/>
    <p:sldId id="321" r:id="rId59"/>
    <p:sldId id="395" r:id="rId60"/>
    <p:sldId id="384" r:id="rId61"/>
    <p:sldId id="291" r:id="rId62"/>
    <p:sldId id="287" r:id="rId63"/>
    <p:sldId id="292" r:id="rId64"/>
    <p:sldId id="293" r:id="rId65"/>
    <p:sldId id="294" r:id="rId66"/>
    <p:sldId id="295" r:id="rId67"/>
    <p:sldId id="319" r:id="rId68"/>
    <p:sldId id="310" r:id="rId69"/>
    <p:sldId id="311" r:id="rId70"/>
    <p:sldId id="289" r:id="rId71"/>
    <p:sldId id="279" r:id="rId72"/>
    <p:sldId id="278" r:id="rId73"/>
    <p:sldId id="288" r:id="rId74"/>
    <p:sldId id="296" r:id="rId75"/>
    <p:sldId id="297" r:id="rId76"/>
    <p:sldId id="303" r:id="rId77"/>
    <p:sldId id="309" r:id="rId78"/>
    <p:sldId id="308" r:id="rId79"/>
    <p:sldId id="320" r:id="rId80"/>
    <p:sldId id="306" r:id="rId81"/>
    <p:sldId id="307" r:id="rId82"/>
    <p:sldId id="323" r:id="rId83"/>
    <p:sldId id="312" r:id="rId84"/>
    <p:sldId id="316" r:id="rId85"/>
    <p:sldId id="396" r:id="rId86"/>
    <p:sldId id="298" r:id="rId87"/>
    <p:sldId id="299" r:id="rId88"/>
    <p:sldId id="302" r:id="rId89"/>
    <p:sldId id="317" r:id="rId90"/>
    <p:sldId id="272" r:id="rId91"/>
    <p:sldId id="398" r:id="rId92"/>
    <p:sldId id="274" r:id="rId9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96"/>
      <p:bold r:id="rId97"/>
      <p:italic r:id="rId98"/>
      <p:boldItalic r:id="rId99"/>
    </p:embeddedFont>
    <p:embeddedFont>
      <p:font typeface="Karla" panose="020B0604020202020204" charset="0"/>
      <p:regular r:id="rId100"/>
      <p:bold r:id="rId101"/>
      <p:italic r:id="rId102"/>
      <p:boldItalic r:id="rId103"/>
    </p:embeddedFont>
    <p:embeddedFont>
      <p:font typeface="Montserrat" panose="020B0604020202020204" charset="0"/>
      <p:regular r:id="rId104"/>
      <p:bold r:id="rId105"/>
      <p:italic r:id="rId106"/>
      <p:boldItalic r:id="rId107"/>
    </p:embeddedFont>
    <p:embeddedFont>
      <p:font typeface="Reem Kufi Regular" panose="020B0604020202020204"/>
      <p:regular r:id="rId108"/>
    </p:embeddedFont>
    <p:embeddedFont>
      <p:font typeface="Roboto" panose="020B0604020202020204" charset="0"/>
      <p:regular r:id="rId109"/>
      <p:bold r:id="rId110"/>
      <p:italic r:id="rId111"/>
      <p:boldItalic r:id="rId11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F3399"/>
    <a:srgbClr val="800000"/>
    <a:srgbClr val="9933FF"/>
    <a:srgbClr val="19D3FF"/>
    <a:srgbClr val="00CCFF"/>
    <a:srgbClr val="FF33CC"/>
    <a:srgbClr val="00CC99"/>
    <a:srgbClr val="0394F7"/>
    <a:srgbClr val="037F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88" autoAdjust="0"/>
    <p:restoredTop sz="90608" autoAdjust="0"/>
  </p:normalViewPr>
  <p:slideViewPr>
    <p:cSldViewPr snapToGrid="0">
      <p:cViewPr varScale="1">
        <p:scale>
          <a:sx n="84" d="100"/>
          <a:sy n="84" d="100"/>
        </p:scale>
        <p:origin x="84" y="2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font" Target="fonts/font17.fntdata"/><Relationship Id="rId16" Type="http://schemas.openxmlformats.org/officeDocument/2006/relationships/slide" Target="slides/slide14.xml"/><Relationship Id="rId107" Type="http://schemas.openxmlformats.org/officeDocument/2006/relationships/font" Target="fonts/font12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font" Target="fonts/font7.fntdata"/><Relationship Id="rId110" Type="http://schemas.openxmlformats.org/officeDocument/2006/relationships/font" Target="fonts/font15.fntdata"/><Relationship Id="rId115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handoutMaster" Target="handoutMasters/handout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font" Target="fonts/font5.fntdata"/><Relationship Id="rId105" Type="http://schemas.openxmlformats.org/officeDocument/2006/relationships/font" Target="fonts/font10.fntdata"/><Relationship Id="rId113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font" Target="fonts/font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font" Target="fonts/font8.fntdata"/><Relationship Id="rId108" Type="http://schemas.openxmlformats.org/officeDocument/2006/relationships/font" Target="fonts/font13.fntdata"/><Relationship Id="rId11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font" Target="fonts/font1.fntdata"/><Relationship Id="rId11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font" Target="fonts/font11.fntdata"/><Relationship Id="rId114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notesMaster" Target="notesMasters/notesMaster1.xml"/><Relationship Id="rId99" Type="http://schemas.openxmlformats.org/officeDocument/2006/relationships/font" Target="fonts/font4.fntdata"/><Relationship Id="rId10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font" Target="fonts/font14.fntdata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font" Target="fonts/font2.fntdata"/><Relationship Id="rId104" Type="http://schemas.openxmlformats.org/officeDocument/2006/relationships/font" Target="fonts/font9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56F985B-77EE-4C7B-A247-DB51CCA0D1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4F6BB0-FEAE-487D-85F2-DECF1F18AAE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AD718E-72AF-4683-BA3E-6003EF48CC30}" type="datetimeFigureOut">
              <a:rPr lang="fr-FR" smtClean="0"/>
              <a:t>03/07/2019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465171-4AA9-4701-97AA-141E7B30B81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F8C5AF-00A9-476F-9E5A-B72E4AD9C7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07320A-613D-4568-AB26-F3144A3DF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33728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5a1516882f_0_6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5a1516882f_0_6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43903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5a1516882f_0_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5a1516882f_0_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5149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5a1516882f_0_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5a1516882f_0_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35661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5a1516882f_0_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5a1516882f_0_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89376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5a1516882f_0_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5a1516882f_0_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51611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5a1516882f_0_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5a1516882f_0_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651020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33277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5a1516882f_0_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5a1516882f_0_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073138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5a1516882f_0_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5a1516882f_0_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0011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5a1516882f_0_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5a1516882f_0_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90754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08656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5a1516882f_0_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5a1516882f_0_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041953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5a1516882f_0_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5a1516882f_0_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7027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5a1516882f_0_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5a1516882f_0_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700276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37900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5a1516882f_0_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5a1516882f_0_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95932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5a1516882f_0_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5a1516882f_0_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00848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5a1516882f_0_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5a1516882f_0_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80314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5a1516882f_0_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5a1516882f_0_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15572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09280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5a1516882f_0_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5a1516882f_0_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2532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5a1516882f_0_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5a1516882f_0_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19012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5a16666dc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5a16666dc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93626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5a16666dc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5a16666dc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6606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5a16666dc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5a16666dc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544878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2927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93787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5a1516882f_0_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5a1516882f_0_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31670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5a1516882f_0_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5a1516882f_0_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10570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5a1516882f_0_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5a1516882f_0_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640763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5a1516882f_0_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5a1516882f_0_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8837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5a1516882f_0_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5a1516882f_0_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0591496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5a1516882f_0_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5a1516882f_0_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34006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5a1516882f_0_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5a1516882f_0_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13434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5a1516882f_0_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5a1516882f_0_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36531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536334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175252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5a16666dc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5a16666dc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89048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930319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5a1516882f_0_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5a1516882f_0_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21190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5a16666dc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5a16666dc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023507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5a1516882f_0_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5a1516882f_0_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744527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5a16666dc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5a16666dc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195561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5a16666dc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5a16666dc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0452516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5a16666dc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5a16666dc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4934564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5a16666dc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5a16666dc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236867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5a16666dc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5a16666dc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865728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5a16666dc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5a16666dc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6543399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466619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2220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5a1516882f_0_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5a1516882f_0_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758266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683503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9618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555892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530511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814084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248536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535500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943658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805270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5633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6957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2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/>
            </a:lvl1pPr>
            <a:lvl2pPr lvl="1" algn="r">
              <a:buNone/>
              <a:defRPr/>
            </a:lvl2pPr>
            <a:lvl3pPr lvl="2" algn="r">
              <a:buNone/>
              <a:defRPr/>
            </a:lvl3pPr>
            <a:lvl4pPr lvl="3" algn="r">
              <a:buNone/>
              <a:defRPr/>
            </a:lvl4pPr>
            <a:lvl5pPr lvl="4" algn="r">
              <a:buNone/>
              <a:defRPr/>
            </a:lvl5pPr>
            <a:lvl6pPr lvl="5" algn="r">
              <a:buNone/>
              <a:defRPr/>
            </a:lvl6pPr>
            <a:lvl7pPr lvl="6" algn="r">
              <a:buNone/>
              <a:defRPr/>
            </a:lvl7pPr>
            <a:lvl8pPr lvl="7" algn="r">
              <a:buNone/>
              <a:defRPr/>
            </a:lvl8pPr>
            <a:lvl9pPr lvl="8" algn="r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18925" y="-9675"/>
            <a:ext cx="5276875" cy="5167075"/>
          </a:xfrm>
          <a:custGeom>
            <a:avLst/>
            <a:gdLst/>
            <a:ahLst/>
            <a:cxnLst/>
            <a:rect l="l" t="t" r="r" b="b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000000">
              <a:alpha val="7058"/>
            </a:srgbClr>
          </a:solidFill>
          <a:ln>
            <a:noFill/>
          </a:ln>
        </p:spPr>
      </p:sp>
      <p:sp>
        <p:nvSpPr>
          <p:cNvPr id="10" name="Google Shape;10;p2"/>
          <p:cNvSpPr/>
          <p:nvPr/>
        </p:nvSpPr>
        <p:spPr>
          <a:xfrm>
            <a:off x="-9675" y="-9675"/>
            <a:ext cx="5276875" cy="5167075"/>
          </a:xfrm>
          <a:custGeom>
            <a:avLst/>
            <a:gdLst/>
            <a:ahLst/>
            <a:cxnLst/>
            <a:rect l="l" t="t" r="r" b="b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648300" y="3175950"/>
            <a:ext cx="3530700" cy="11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Font typeface="Montserrat"/>
              <a:buNone/>
              <a:defRPr sz="36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Font typeface="Montserrat"/>
              <a:buNone/>
              <a:defRPr sz="36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Font typeface="Montserrat"/>
              <a:buNone/>
              <a:defRPr sz="36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Font typeface="Montserrat"/>
              <a:buNone/>
              <a:defRPr sz="36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Font typeface="Montserrat"/>
              <a:buNone/>
              <a:defRPr sz="36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Font typeface="Montserrat"/>
              <a:buNone/>
              <a:defRPr sz="36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Font typeface="Montserrat"/>
              <a:buNone/>
              <a:defRPr sz="36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Font typeface="Montserrat"/>
              <a:buNone/>
              <a:defRPr sz="36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Font typeface="Montserrat"/>
              <a:buNone/>
              <a:defRPr sz="36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6956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228600" y="-10437"/>
            <a:ext cx="8229314" cy="5164386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058"/>
            </a:srgbClr>
          </a:solidFill>
          <a:ln>
            <a:noFill/>
          </a:ln>
        </p:spPr>
      </p:sp>
      <p:sp>
        <p:nvSpPr>
          <p:cNvPr id="14" name="Google Shape;14;p3"/>
          <p:cNvSpPr/>
          <p:nvPr/>
        </p:nvSpPr>
        <p:spPr>
          <a:xfrm>
            <a:off x="0" y="-10437"/>
            <a:ext cx="8229314" cy="5164386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45017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/>
          <p:nvPr/>
        </p:nvSpPr>
        <p:spPr>
          <a:xfrm>
            <a:off x="218925" y="-9675"/>
            <a:ext cx="5276875" cy="5167075"/>
          </a:xfrm>
          <a:custGeom>
            <a:avLst/>
            <a:gdLst/>
            <a:ahLst/>
            <a:cxnLst/>
            <a:rect l="l" t="t" r="r" b="b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000000">
              <a:alpha val="7058"/>
            </a:srgbClr>
          </a:solidFill>
          <a:ln>
            <a:noFill/>
          </a:ln>
        </p:spPr>
      </p:sp>
      <p:sp>
        <p:nvSpPr>
          <p:cNvPr id="17" name="Google Shape;17;p4"/>
          <p:cNvSpPr/>
          <p:nvPr/>
        </p:nvSpPr>
        <p:spPr>
          <a:xfrm>
            <a:off x="-9675" y="-9675"/>
            <a:ext cx="5276875" cy="5167075"/>
          </a:xfrm>
          <a:custGeom>
            <a:avLst/>
            <a:gdLst/>
            <a:ahLst/>
            <a:cxnLst/>
            <a:rect l="l" t="t" r="r" b="b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8" name="Google Shape;18;p4"/>
          <p:cNvSpPr txBox="1">
            <a:spLocks noGrp="1"/>
          </p:cNvSpPr>
          <p:nvPr>
            <p:ph type="ctrTitle"/>
          </p:nvPr>
        </p:nvSpPr>
        <p:spPr>
          <a:xfrm>
            <a:off x="648300" y="1354750"/>
            <a:ext cx="3522300" cy="2989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Montserrat"/>
              <a:buNone/>
              <a:defRPr sz="30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Montserrat"/>
              <a:buNone/>
              <a:defRPr sz="30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Montserrat"/>
              <a:buNone/>
              <a:defRPr sz="30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Montserrat"/>
              <a:buNone/>
              <a:defRPr sz="30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Montserrat"/>
              <a:buNone/>
              <a:defRPr sz="30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Montserrat"/>
              <a:buNone/>
              <a:defRPr sz="30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Montserrat"/>
              <a:buNone/>
              <a:defRPr sz="30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Montserrat"/>
              <a:buNone/>
              <a:defRPr sz="30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>
            <a:off x="6724950" y="3265700"/>
            <a:ext cx="1906199" cy="1031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Karla"/>
              <a:buNone/>
              <a:defRPr sz="1800" b="0" i="0" u="none" strike="noStrike" cap="none">
                <a:solidFill>
                  <a:srgbClr val="FFFFFF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Karla"/>
              <a:buNone/>
              <a:defRPr sz="1800" b="0" i="0" u="none" strike="noStrike" cap="none">
                <a:solidFill>
                  <a:srgbClr val="FFFFFF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Karla"/>
              <a:buNone/>
              <a:defRPr sz="1800" b="0" i="0" u="none" strike="noStrike" cap="none">
                <a:solidFill>
                  <a:srgbClr val="FFFFFF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Karla"/>
              <a:buNone/>
              <a:defRPr sz="1800" b="0" i="0" u="none" strike="noStrike" cap="none">
                <a:solidFill>
                  <a:srgbClr val="FFFFFF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Karla"/>
              <a:buNone/>
              <a:defRPr sz="1800" b="0" i="0" u="none" strike="noStrike" cap="none">
                <a:solidFill>
                  <a:srgbClr val="FFFFFF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Karla"/>
              <a:buNone/>
              <a:defRPr sz="1800" b="0" i="0" u="none" strike="noStrike" cap="none">
                <a:solidFill>
                  <a:srgbClr val="FFFFFF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Karla"/>
              <a:buNone/>
              <a:defRPr sz="1800" b="0" i="0" u="none" strike="noStrike" cap="none">
                <a:solidFill>
                  <a:srgbClr val="FFFFFF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Karla"/>
              <a:buNone/>
              <a:defRPr sz="1800" b="0" i="0" u="none" strike="noStrike" cap="none">
                <a:solidFill>
                  <a:srgbClr val="FFFFFF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Karla"/>
              <a:buNone/>
              <a:defRPr sz="1800" b="0" i="0" u="none" strike="noStrike" cap="none">
                <a:solidFill>
                  <a:srgbClr val="FFFFFF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872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/>
          <p:nvPr/>
        </p:nvSpPr>
        <p:spPr>
          <a:xfrm>
            <a:off x="228600" y="-10437"/>
            <a:ext cx="8229314" cy="5164386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058"/>
            </a:srgbClr>
          </a:solidFill>
          <a:ln>
            <a:noFill/>
          </a:ln>
        </p:spPr>
      </p:sp>
      <p:sp>
        <p:nvSpPr>
          <p:cNvPr id="22" name="Google Shape;22;p5"/>
          <p:cNvSpPr/>
          <p:nvPr/>
        </p:nvSpPr>
        <p:spPr>
          <a:xfrm>
            <a:off x="0" y="-10437"/>
            <a:ext cx="8229314" cy="5164386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841000" y="969700"/>
            <a:ext cx="4801499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841000" y="1578025"/>
            <a:ext cx="2671800" cy="24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Char char="▸"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Char char="▹"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Char char="▹"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None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None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None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None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None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None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3673842" y="1578025"/>
            <a:ext cx="2671800" cy="24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Char char="▸"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Char char="▹"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Char char="▹"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None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None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None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None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None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None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95262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228600" y="-10437"/>
            <a:ext cx="8229314" cy="5164386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058"/>
            </a:srgbClr>
          </a:solidFill>
          <a:ln>
            <a:noFill/>
          </a:ln>
        </p:spPr>
      </p:sp>
      <p:sp>
        <p:nvSpPr>
          <p:cNvPr id="28" name="Google Shape;28;p6"/>
          <p:cNvSpPr/>
          <p:nvPr/>
        </p:nvSpPr>
        <p:spPr>
          <a:xfrm>
            <a:off x="0" y="-10437"/>
            <a:ext cx="8229314" cy="5164386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841000" y="969700"/>
            <a:ext cx="4801499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1"/>
          </p:nvPr>
        </p:nvSpPr>
        <p:spPr>
          <a:xfrm>
            <a:off x="841000" y="1600975"/>
            <a:ext cx="2094900" cy="2410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Karla"/>
              <a:buChar char="▸"/>
              <a:defRPr sz="16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Karla"/>
              <a:buChar char="▹"/>
              <a:defRPr sz="16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Karla"/>
              <a:buChar char="▹"/>
              <a:defRPr sz="16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Karla"/>
              <a:buNone/>
              <a:defRPr sz="16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Karla"/>
              <a:buNone/>
              <a:defRPr sz="16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Karla"/>
              <a:buNone/>
              <a:defRPr sz="16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Karla"/>
              <a:buNone/>
              <a:defRPr sz="16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Karla"/>
              <a:buNone/>
              <a:defRPr sz="16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Karla"/>
              <a:buNone/>
              <a:defRPr sz="16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2"/>
          </p:nvPr>
        </p:nvSpPr>
        <p:spPr>
          <a:xfrm>
            <a:off x="3043281" y="1600975"/>
            <a:ext cx="2094900" cy="2410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Karla"/>
              <a:buChar char="▸"/>
              <a:defRPr sz="16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Karla"/>
              <a:buChar char="▹"/>
              <a:defRPr sz="16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Karla"/>
              <a:buChar char="▹"/>
              <a:defRPr sz="16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Karla"/>
              <a:buNone/>
              <a:defRPr sz="16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Karla"/>
              <a:buNone/>
              <a:defRPr sz="16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Karla"/>
              <a:buNone/>
              <a:defRPr sz="16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Karla"/>
              <a:buNone/>
              <a:defRPr sz="16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Karla"/>
              <a:buNone/>
              <a:defRPr sz="16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Karla"/>
              <a:buNone/>
              <a:defRPr sz="16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3"/>
          </p:nvPr>
        </p:nvSpPr>
        <p:spPr>
          <a:xfrm>
            <a:off x="5245562" y="1600975"/>
            <a:ext cx="2094900" cy="2410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Karla"/>
              <a:buChar char="▸"/>
              <a:defRPr sz="16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Karla"/>
              <a:buChar char="▹"/>
              <a:defRPr sz="16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Karla"/>
              <a:buChar char="▹"/>
              <a:defRPr sz="16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Karla"/>
              <a:buNone/>
              <a:defRPr sz="16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Karla"/>
              <a:buNone/>
              <a:defRPr sz="16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Karla"/>
              <a:buNone/>
              <a:defRPr sz="16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Karla"/>
              <a:buNone/>
              <a:defRPr sz="16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Karla"/>
              <a:buNone/>
              <a:defRPr sz="16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Karla"/>
              <a:buNone/>
              <a:defRPr sz="16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66664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/>
          <p:nvPr/>
        </p:nvSpPr>
        <p:spPr>
          <a:xfrm>
            <a:off x="228600" y="-11113"/>
            <a:ext cx="8229600" cy="5165726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45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7"/>
          <p:cNvSpPr/>
          <p:nvPr/>
        </p:nvSpPr>
        <p:spPr>
          <a:xfrm>
            <a:off x="0" y="-11113"/>
            <a:ext cx="8229600" cy="5165726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841000" y="969700"/>
            <a:ext cx="4801499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6503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 + 1 column + imag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218925" y="-9675"/>
            <a:ext cx="5276875" cy="5167075"/>
          </a:xfrm>
          <a:custGeom>
            <a:avLst/>
            <a:gdLst/>
            <a:ahLst/>
            <a:cxnLst/>
            <a:rect l="l" t="t" r="r" b="b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000000">
              <a:alpha val="7058"/>
            </a:srgbClr>
          </a:solidFill>
          <a:ln>
            <a:noFill/>
          </a:ln>
        </p:spPr>
      </p:sp>
      <p:sp>
        <p:nvSpPr>
          <p:cNvPr id="39" name="Google Shape;39;p8"/>
          <p:cNvSpPr/>
          <p:nvPr/>
        </p:nvSpPr>
        <p:spPr>
          <a:xfrm>
            <a:off x="-9675" y="-9675"/>
            <a:ext cx="5276875" cy="5167075"/>
          </a:xfrm>
          <a:custGeom>
            <a:avLst/>
            <a:gdLst/>
            <a:ahLst/>
            <a:cxnLst/>
            <a:rect l="l" t="t" r="r" b="b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838309" y="1807900"/>
            <a:ext cx="3148199" cy="485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body" idx="1"/>
          </p:nvPr>
        </p:nvSpPr>
        <p:spPr>
          <a:xfrm>
            <a:off x="838250" y="2419350"/>
            <a:ext cx="3148199" cy="22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Char char="▸"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Char char="▹"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Char char="▹"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None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None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None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None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None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None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558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b="1">
                <a:solidFill>
                  <a:schemeClr val="bg1"/>
                </a:solidFill>
                <a:latin typeface="Reem Kufi Regular" pitchFamily="2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" smtClean="0"/>
              <a:pPr/>
              <a:t>‹N°›</a:t>
            </a:fld>
            <a:endParaRPr lang="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400" b="1">
                <a:solidFill>
                  <a:schemeClr val="bg1"/>
                </a:solidFill>
                <a:latin typeface="Reem Kufi Regular" pitchFamily="2"/>
              </a:defRPr>
            </a:lvl1pPr>
            <a:lvl2pPr lvl="1" algn="r">
              <a:buNone/>
              <a:defRPr/>
            </a:lvl2pPr>
            <a:lvl3pPr lvl="2" algn="r">
              <a:buNone/>
              <a:defRPr/>
            </a:lvl3pPr>
            <a:lvl4pPr lvl="3" algn="r">
              <a:buNone/>
              <a:defRPr/>
            </a:lvl4pPr>
            <a:lvl5pPr lvl="4" algn="r">
              <a:buNone/>
              <a:defRPr/>
            </a:lvl5pPr>
            <a:lvl6pPr lvl="5" algn="r">
              <a:buNone/>
              <a:defRPr/>
            </a:lvl6pPr>
            <a:lvl7pPr lvl="6" algn="r">
              <a:buNone/>
              <a:defRPr/>
            </a:lvl7pPr>
            <a:lvl8pPr lvl="7" algn="r">
              <a:buNone/>
              <a:defRPr/>
            </a:lvl8pPr>
            <a:lvl9pPr lvl="8" algn="r">
              <a:buNone/>
              <a:defRPr/>
            </a:lvl9pPr>
          </a:lstStyle>
          <a:p>
            <a:fld id="{00000000-1234-1234-1234-123412341234}" type="slidenum">
              <a:rPr lang="fr" smtClean="0"/>
              <a:pPr/>
              <a:t>‹N°›</a:t>
            </a:fld>
            <a:endParaRPr lang="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/>
            </a:lvl1pPr>
            <a:lvl2pPr lvl="1" algn="r">
              <a:buNone/>
              <a:defRPr/>
            </a:lvl2pPr>
            <a:lvl3pPr lvl="2" algn="r">
              <a:buNone/>
              <a:defRPr/>
            </a:lvl3pPr>
            <a:lvl4pPr lvl="3" algn="r">
              <a:buNone/>
              <a:defRPr/>
            </a:lvl4pPr>
            <a:lvl5pPr lvl="4" algn="r">
              <a:buNone/>
              <a:defRPr/>
            </a:lvl5pPr>
            <a:lvl6pPr lvl="5" algn="r">
              <a:buNone/>
              <a:defRPr/>
            </a:lvl6pPr>
            <a:lvl7pPr lvl="6" algn="r">
              <a:buNone/>
              <a:defRPr/>
            </a:lvl7pPr>
            <a:lvl8pPr lvl="7" algn="r">
              <a:buNone/>
              <a:defRPr/>
            </a:lvl8pPr>
            <a:lvl9pPr lvl="8" algn="r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741100"/>
            <a:ext cx="5185199" cy="474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352550"/>
            <a:ext cx="5185199" cy="22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Char char="▸"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Char char="▹"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Char char="▹"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None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None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None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None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None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None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57287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hyperlink" Target="https://dev.data.humancellatlas.org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bioconductor.org/packages/release/data/experiment/html/HCAData.html" TargetMode="External"/><Relationship Id="rId5" Type="http://schemas.openxmlformats.org/officeDocument/2006/relationships/hyperlink" Target="https://www.bioconductor.org/packages/release/bioc/html/HCABrowser.html" TargetMode="Externa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jp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8.png"/><Relationship Id="rId4" Type="http://schemas.openxmlformats.org/officeDocument/2006/relationships/image" Target="../media/image75.gi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2.png"/><Relationship Id="rId4" Type="http://schemas.openxmlformats.org/officeDocument/2006/relationships/image" Target="../media/image10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67DDD1-3B41-4AF3-9DC0-2125A77CF40D}"/>
              </a:ext>
            </a:extLst>
          </p:cNvPr>
          <p:cNvSpPr/>
          <p:nvPr/>
        </p:nvSpPr>
        <p:spPr>
          <a:xfrm>
            <a:off x="4076241" y="2636745"/>
            <a:ext cx="5067759" cy="2519276"/>
          </a:xfrm>
          <a:prstGeom prst="rect">
            <a:avLst/>
          </a:prstGeom>
          <a:blipFill>
            <a:blip r:embed="rId2">
              <a:alphaModFix amt="3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6000" contrast="49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  <a:effectLst>
            <a:softEdge rad="292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F7BFD20-5FAF-4B11-B574-33167C79FE75}"/>
              </a:ext>
            </a:extLst>
          </p:cNvPr>
          <p:cNvGrpSpPr/>
          <p:nvPr/>
        </p:nvGrpSpPr>
        <p:grpSpPr>
          <a:xfrm>
            <a:off x="83805" y="790339"/>
            <a:ext cx="8557580" cy="2662190"/>
            <a:chOff x="83805" y="790339"/>
            <a:chExt cx="8557580" cy="2662190"/>
          </a:xfrm>
          <a:solidFill>
            <a:srgbClr val="0099CC">
              <a:alpha val="10000"/>
            </a:srgbClr>
          </a:solidFill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8188BD4-633C-40D3-8BF6-AE39794DAA19}"/>
                </a:ext>
              </a:extLst>
            </p:cNvPr>
            <p:cNvGrpSpPr/>
            <p:nvPr/>
          </p:nvGrpSpPr>
          <p:grpSpPr>
            <a:xfrm>
              <a:off x="83805" y="2121434"/>
              <a:ext cx="1331095" cy="1331095"/>
              <a:chOff x="142592" y="2375736"/>
              <a:chExt cx="1331095" cy="1331095"/>
            </a:xfrm>
            <a:grpFill/>
          </p:grpSpPr>
          <p:pic>
            <p:nvPicPr>
              <p:cNvPr id="24" name="Graphic 23" descr="Stethoscope">
                <a:extLst>
                  <a:ext uri="{FF2B5EF4-FFF2-40B4-BE49-F238E27FC236}">
                    <a16:creationId xmlns:a16="http://schemas.microsoft.com/office/drawing/2014/main" id="{A1A2DDAA-521C-4B29-9A8A-B763D87032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50939" y="2576963"/>
                <a:ext cx="914400" cy="914400"/>
              </a:xfrm>
              <a:prstGeom prst="rect">
                <a:avLst/>
              </a:prstGeom>
            </p:spPr>
          </p:pic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79218470-E32D-4ED8-A66C-A54302AD5FEA}"/>
                  </a:ext>
                </a:extLst>
              </p:cNvPr>
              <p:cNvSpPr/>
              <p:nvPr/>
            </p:nvSpPr>
            <p:spPr>
              <a:xfrm>
                <a:off x="142592" y="2375736"/>
                <a:ext cx="1331095" cy="1331095"/>
              </a:xfrm>
              <a:prstGeom prst="ellipse">
                <a:avLst/>
              </a:prstGeom>
              <a:grpFill/>
              <a:ln w="38100">
                <a:solidFill>
                  <a:srgbClr val="3366CC">
                    <a:alpha val="1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B9F0B3E-AAEF-4A5D-A75D-32B3D5306EEB}"/>
                </a:ext>
              </a:extLst>
            </p:cNvPr>
            <p:cNvGrpSpPr/>
            <p:nvPr/>
          </p:nvGrpSpPr>
          <p:grpSpPr>
            <a:xfrm>
              <a:off x="1980762" y="790339"/>
              <a:ext cx="1331095" cy="1331095"/>
              <a:chOff x="1371455" y="2257602"/>
              <a:chExt cx="1331095" cy="1331095"/>
            </a:xfrm>
            <a:grpFill/>
          </p:grpSpPr>
          <p:pic>
            <p:nvPicPr>
              <p:cNvPr id="22" name="Graphic 21" descr="DNA">
                <a:extLst>
                  <a:ext uri="{FF2B5EF4-FFF2-40B4-BE49-F238E27FC236}">
                    <a16:creationId xmlns:a16="http://schemas.microsoft.com/office/drawing/2014/main" id="{7BE68FB7-75B9-4551-8F94-2E32B0AF40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578143" y="2451375"/>
                <a:ext cx="914400" cy="914400"/>
              </a:xfrm>
              <a:prstGeom prst="rect">
                <a:avLst/>
              </a:prstGeom>
            </p:spPr>
          </p:pic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527E1E7-43CB-4948-86E3-D91DB923D5FC}"/>
                  </a:ext>
                </a:extLst>
              </p:cNvPr>
              <p:cNvSpPr/>
              <p:nvPr/>
            </p:nvSpPr>
            <p:spPr>
              <a:xfrm>
                <a:off x="1371455" y="2257602"/>
                <a:ext cx="1331095" cy="1331095"/>
              </a:xfrm>
              <a:prstGeom prst="ellipse">
                <a:avLst/>
              </a:prstGeom>
              <a:grpFill/>
              <a:ln w="38100">
                <a:solidFill>
                  <a:srgbClr val="3366CC">
                    <a:alpha val="1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FA36116-19E1-4B11-8F2A-B6D24AE08C45}"/>
                </a:ext>
              </a:extLst>
            </p:cNvPr>
            <p:cNvGrpSpPr/>
            <p:nvPr/>
          </p:nvGrpSpPr>
          <p:grpSpPr>
            <a:xfrm>
              <a:off x="4463452" y="1418271"/>
              <a:ext cx="1796607" cy="1796607"/>
              <a:chOff x="3364881" y="2212653"/>
              <a:chExt cx="1796607" cy="1796607"/>
            </a:xfrm>
            <a:grpFill/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EAB78E39-E822-41E1-BD07-49F849C79232}"/>
                  </a:ext>
                </a:extLst>
              </p:cNvPr>
              <p:cNvGrpSpPr/>
              <p:nvPr/>
            </p:nvGrpSpPr>
            <p:grpSpPr>
              <a:xfrm>
                <a:off x="3521969" y="2411211"/>
                <a:ext cx="1488928" cy="1488928"/>
                <a:chOff x="3521969" y="2411211"/>
                <a:chExt cx="1488928" cy="1488928"/>
              </a:xfrm>
              <a:grpFill/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050BBB9A-DDDF-4B32-B6CE-CBC68A9E52A9}"/>
                    </a:ext>
                  </a:extLst>
                </p:cNvPr>
                <p:cNvGrpSpPr/>
                <p:nvPr/>
              </p:nvGrpSpPr>
              <p:grpSpPr>
                <a:xfrm>
                  <a:off x="3521969" y="2411211"/>
                  <a:ext cx="1488928" cy="1488928"/>
                  <a:chOff x="3521969" y="2411211"/>
                  <a:chExt cx="1488928" cy="1488928"/>
                </a:xfrm>
                <a:grpFill/>
              </p:grpSpPr>
              <p:pic>
                <p:nvPicPr>
                  <p:cNvPr id="20" name="Graphic 19" descr="Computer">
                    <a:extLst>
                      <a:ext uri="{FF2B5EF4-FFF2-40B4-BE49-F238E27FC236}">
                        <a16:creationId xmlns:a16="http://schemas.microsoft.com/office/drawing/2014/main" id="{6B35905D-9B76-4A2D-9D3F-04F6DEF40E5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21969" y="2411211"/>
                    <a:ext cx="1488928" cy="1488928"/>
                  </a:xfrm>
                  <a:prstGeom prst="rect">
                    <a:avLst/>
                  </a:prstGeom>
                </p:spPr>
              </p:pic>
              <p:pic>
                <p:nvPicPr>
                  <p:cNvPr id="21" name="Graphic 20" descr="DNA">
                    <a:extLst>
                      <a:ext uri="{FF2B5EF4-FFF2-40B4-BE49-F238E27FC236}">
                        <a16:creationId xmlns:a16="http://schemas.microsoft.com/office/drawing/2014/main" id="{FFDE1D09-DACE-43A8-B651-E1B371E1C1C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p:blipFill>
                <p:spPr>
                  <a:xfrm rot="5400000">
                    <a:off x="3890042" y="2822328"/>
                    <a:ext cx="281735" cy="583873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FAEB2EB3-E7A6-4951-9E92-DD4E68F280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089400" y="2968588"/>
                  <a:ext cx="67142" cy="118223"/>
                </a:xfrm>
                <a:prstGeom prst="line">
                  <a:avLst/>
                </a:prstGeom>
                <a:grpFill/>
                <a:ln w="19050">
                  <a:solidFill>
                    <a:srgbClr val="3366CC">
                      <a:alpha val="10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90E83BA5-E331-4C4B-873E-FDEBBDEC3E73}"/>
                    </a:ext>
                  </a:extLst>
                </p:cNvPr>
                <p:cNvSpPr/>
                <p:nvPr/>
              </p:nvSpPr>
              <p:spPr>
                <a:xfrm>
                  <a:off x="4124558" y="2876125"/>
                  <a:ext cx="103576" cy="103576"/>
                </a:xfrm>
                <a:prstGeom prst="ellipse">
                  <a:avLst/>
                </a:prstGeom>
                <a:grpFill/>
                <a:ln>
                  <a:solidFill>
                    <a:srgbClr val="3366CC">
                      <a:alpha val="1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98C6EC1E-D5B4-4C20-81E8-AB031FCD268D}"/>
                  </a:ext>
                </a:extLst>
              </p:cNvPr>
              <p:cNvSpPr/>
              <p:nvPr/>
            </p:nvSpPr>
            <p:spPr>
              <a:xfrm>
                <a:off x="3364881" y="2212653"/>
                <a:ext cx="1796607" cy="1796607"/>
              </a:xfrm>
              <a:prstGeom prst="ellipse">
                <a:avLst/>
              </a:prstGeom>
              <a:grpFill/>
              <a:ln w="38100">
                <a:solidFill>
                  <a:srgbClr val="3366CC">
                    <a:alpha val="1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E5B0845-4409-4D37-9801-4ACE1ED56DEB}"/>
                </a:ext>
              </a:extLst>
            </p:cNvPr>
            <p:cNvGrpSpPr/>
            <p:nvPr/>
          </p:nvGrpSpPr>
          <p:grpSpPr>
            <a:xfrm>
              <a:off x="7310290" y="1031007"/>
              <a:ext cx="1331095" cy="1331095"/>
              <a:chOff x="5257449" y="1996546"/>
              <a:chExt cx="1331095" cy="1331095"/>
            </a:xfrm>
            <a:grpFill/>
          </p:grpSpPr>
          <p:pic>
            <p:nvPicPr>
              <p:cNvPr id="13" name="Graphic 12" descr="Medicine">
                <a:extLst>
                  <a:ext uri="{FF2B5EF4-FFF2-40B4-BE49-F238E27FC236}">
                    <a16:creationId xmlns:a16="http://schemas.microsoft.com/office/drawing/2014/main" id="{24510016-FDC1-49CB-9643-9B9F28E638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5465797" y="2226678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8331A141-1592-4504-9092-EE5E9E2EA4C3}"/>
                  </a:ext>
                </a:extLst>
              </p:cNvPr>
              <p:cNvSpPr/>
              <p:nvPr/>
            </p:nvSpPr>
            <p:spPr>
              <a:xfrm>
                <a:off x="5257449" y="1996546"/>
                <a:ext cx="1331095" cy="1331095"/>
              </a:xfrm>
              <a:prstGeom prst="ellipse">
                <a:avLst/>
              </a:prstGeom>
              <a:grpFill/>
              <a:ln w="38100">
                <a:solidFill>
                  <a:srgbClr val="3366CC">
                    <a:alpha val="1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644DA95-9BFB-4C60-910F-A4534C48A829}"/>
                </a:ext>
              </a:extLst>
            </p:cNvPr>
            <p:cNvCxnSpPr>
              <a:cxnSpLocks/>
              <a:stCxn id="25" idx="7"/>
              <a:endCxn id="23" idx="3"/>
            </p:cNvCxnSpPr>
            <p:nvPr/>
          </p:nvCxnSpPr>
          <p:spPr>
            <a:xfrm flipV="1">
              <a:off x="1219966" y="1926500"/>
              <a:ext cx="955730" cy="389868"/>
            </a:xfrm>
            <a:prstGeom prst="line">
              <a:avLst/>
            </a:prstGeom>
            <a:grpFill/>
            <a:ln w="38100">
              <a:solidFill>
                <a:srgbClr val="3366CC">
                  <a:alpha val="10000"/>
                </a:srgb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FBFC5D5-7E5E-4C87-8486-E748C6EC98B9}"/>
                </a:ext>
              </a:extLst>
            </p:cNvPr>
            <p:cNvCxnSpPr>
              <a:cxnSpLocks/>
              <a:endCxn id="23" idx="6"/>
            </p:cNvCxnSpPr>
            <p:nvPr/>
          </p:nvCxnSpPr>
          <p:spPr>
            <a:xfrm flipH="1" flipV="1">
              <a:off x="3311857" y="1455887"/>
              <a:ext cx="1133685" cy="777430"/>
            </a:xfrm>
            <a:prstGeom prst="line">
              <a:avLst/>
            </a:prstGeom>
            <a:grpFill/>
            <a:ln w="38100">
              <a:solidFill>
                <a:srgbClr val="3366CC">
                  <a:alpha val="10000"/>
                </a:srgb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6F93381-FDAC-4F5A-8A75-58473C2F7891}"/>
                </a:ext>
              </a:extLst>
            </p:cNvPr>
            <p:cNvCxnSpPr>
              <a:cxnSpLocks/>
              <a:stCxn id="14" idx="3"/>
              <a:endCxn id="16" idx="6"/>
            </p:cNvCxnSpPr>
            <p:nvPr/>
          </p:nvCxnSpPr>
          <p:spPr>
            <a:xfrm flipH="1">
              <a:off x="6260059" y="2167168"/>
              <a:ext cx="1245165" cy="149407"/>
            </a:xfrm>
            <a:prstGeom prst="line">
              <a:avLst/>
            </a:prstGeom>
            <a:grpFill/>
            <a:ln w="38100">
              <a:solidFill>
                <a:srgbClr val="3366CC">
                  <a:alpha val="10000"/>
                </a:srgb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6" name="Google Shape;53;p13">
            <a:extLst>
              <a:ext uri="{FF2B5EF4-FFF2-40B4-BE49-F238E27FC236}">
                <a16:creationId xmlns:a16="http://schemas.microsoft.com/office/drawing/2014/main" id="{B9D1BB6D-1923-4A98-A57C-6FF46CF54BBF}"/>
              </a:ext>
            </a:extLst>
          </p:cNvPr>
          <p:cNvSpPr txBox="1">
            <a:spLocks/>
          </p:cNvSpPr>
          <p:nvPr/>
        </p:nvSpPr>
        <p:spPr>
          <a:xfrm>
            <a:off x="292152" y="958789"/>
            <a:ext cx="8520600" cy="118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GB" sz="3000" dirty="0" err="1">
                <a:solidFill>
                  <a:schemeClr val="tx1"/>
                </a:solidFill>
                <a:latin typeface="Reem Kufi Regular" pitchFamily="2"/>
                <a:ea typeface="Roboto"/>
                <a:cs typeface="Roboto"/>
                <a:sym typeface="Roboto"/>
              </a:rPr>
              <a:t>CellID</a:t>
            </a:r>
            <a:r>
              <a:rPr lang="en-GB" sz="3000" dirty="0">
                <a:solidFill>
                  <a:schemeClr val="tx1"/>
                </a:solidFill>
                <a:latin typeface="Reem Kufi Regular" pitchFamily="2"/>
                <a:ea typeface="Roboto"/>
                <a:cs typeface="Roboto"/>
                <a:sym typeface="Roboto"/>
              </a:rPr>
              <a:t>: A Brief story about single cell data analysis and methods development; its joy and its frustration from the perspective of a 3rd year PhD Student.</a:t>
            </a:r>
            <a:endParaRPr lang="en-US" sz="3000" dirty="0">
              <a:solidFill>
                <a:schemeClr val="tx1"/>
              </a:solidFill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28" name="Google Shape;57;p13">
            <a:extLst>
              <a:ext uri="{FF2B5EF4-FFF2-40B4-BE49-F238E27FC236}">
                <a16:creationId xmlns:a16="http://schemas.microsoft.com/office/drawing/2014/main" id="{50A4FCCF-33D4-4BBB-A5C5-9AA1D2CB73D8}"/>
              </a:ext>
            </a:extLst>
          </p:cNvPr>
          <p:cNvSpPr txBox="1">
            <a:spLocks/>
          </p:cNvSpPr>
          <p:nvPr/>
        </p:nvSpPr>
        <p:spPr>
          <a:xfrm>
            <a:off x="322717" y="2032643"/>
            <a:ext cx="6462458" cy="4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l"/>
            <a:r>
              <a:rPr lang="en-GB" sz="1800" dirty="0" err="1">
                <a:solidFill>
                  <a:schemeClr val="tx1"/>
                </a:solidFill>
                <a:latin typeface="Reem Kufi Regular" pitchFamily="2"/>
                <a:ea typeface="Roboto"/>
                <a:cs typeface="Roboto"/>
                <a:sym typeface="Roboto"/>
              </a:rPr>
              <a:t>Journée</a:t>
            </a:r>
            <a:r>
              <a:rPr lang="en-GB" sz="1800" dirty="0">
                <a:solidFill>
                  <a:schemeClr val="tx1"/>
                </a:solidFill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Reem Kufi Regular" pitchFamily="2"/>
                <a:ea typeface="Roboto"/>
                <a:cs typeface="Roboto"/>
                <a:sym typeface="Roboto"/>
              </a:rPr>
              <a:t>Toulousaine</a:t>
            </a:r>
            <a:r>
              <a:rPr lang="en-GB" sz="1800" dirty="0">
                <a:solidFill>
                  <a:schemeClr val="tx1"/>
                </a:solidFill>
                <a:latin typeface="Reem Kufi Regular" pitchFamily="2"/>
                <a:ea typeface="Roboto"/>
                <a:cs typeface="Roboto"/>
                <a:sym typeface="Roboto"/>
              </a:rPr>
              <a:t> Single Cell </a:t>
            </a:r>
            <a:r>
              <a:rPr lang="en-GB" sz="1800" dirty="0" err="1">
                <a:solidFill>
                  <a:schemeClr val="tx1"/>
                </a:solidFill>
                <a:latin typeface="Reem Kufi Regular" pitchFamily="2"/>
                <a:ea typeface="Roboto"/>
                <a:cs typeface="Roboto"/>
                <a:sym typeface="Roboto"/>
              </a:rPr>
              <a:t>RNASeq</a:t>
            </a:r>
            <a:r>
              <a:rPr lang="en-GB" sz="1800" dirty="0">
                <a:solidFill>
                  <a:schemeClr val="tx1"/>
                </a:solidFill>
                <a:latin typeface="Reem Kufi Regular" pitchFamily="2"/>
                <a:ea typeface="Roboto"/>
                <a:cs typeface="Roboto"/>
                <a:sym typeface="Roboto"/>
              </a:rPr>
              <a:t> (2e </a:t>
            </a:r>
            <a:r>
              <a:rPr lang="en-GB" sz="1800" dirty="0" err="1">
                <a:solidFill>
                  <a:schemeClr val="tx1"/>
                </a:solidFill>
                <a:latin typeface="Reem Kufi Regular" pitchFamily="2"/>
                <a:ea typeface="Roboto"/>
                <a:cs typeface="Roboto"/>
                <a:sym typeface="Roboto"/>
              </a:rPr>
              <a:t>Journée</a:t>
            </a:r>
            <a:r>
              <a:rPr lang="en-GB" sz="1800" dirty="0">
                <a:solidFill>
                  <a:schemeClr val="tx1"/>
                </a:solidFill>
                <a:latin typeface="Reem Kufi Regular" pitchFamily="2"/>
                <a:ea typeface="Roboto"/>
                <a:cs typeface="Roboto"/>
                <a:sym typeface="Roboto"/>
              </a:rPr>
              <a:t>)</a:t>
            </a:r>
          </a:p>
          <a:p>
            <a:pPr marL="0" indent="0" algn="l"/>
            <a:r>
              <a:rPr lang="en-GB" sz="1800" dirty="0">
                <a:solidFill>
                  <a:schemeClr val="tx1"/>
                </a:solidFill>
                <a:latin typeface="Reem Kufi Regular" pitchFamily="2"/>
                <a:ea typeface="Roboto"/>
                <a:cs typeface="Roboto"/>
                <a:sym typeface="Roboto"/>
              </a:rPr>
              <a:t>Toulouse, 4</a:t>
            </a:r>
            <a:r>
              <a:rPr lang="en-GB" sz="1800" baseline="30000" dirty="0">
                <a:solidFill>
                  <a:schemeClr val="tx1"/>
                </a:solidFill>
                <a:latin typeface="Reem Kufi Regular" pitchFamily="2"/>
                <a:ea typeface="Roboto"/>
                <a:cs typeface="Roboto"/>
                <a:sym typeface="Roboto"/>
              </a:rPr>
              <a:t>th</a:t>
            </a:r>
            <a:r>
              <a:rPr lang="en-GB" sz="1800" dirty="0">
                <a:solidFill>
                  <a:schemeClr val="tx1"/>
                </a:solidFill>
                <a:latin typeface="Reem Kufi Regular" pitchFamily="2"/>
                <a:ea typeface="Roboto"/>
                <a:cs typeface="Roboto"/>
                <a:sym typeface="Roboto"/>
              </a:rPr>
              <a:t> July 2019</a:t>
            </a:r>
            <a:endParaRPr lang="fr-FR" sz="1800" dirty="0">
              <a:solidFill>
                <a:schemeClr val="tx1"/>
              </a:solidFill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48B3DBD-5B40-4274-B531-0F98E58846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4993" y="4218093"/>
            <a:ext cx="2676218" cy="816247"/>
          </a:xfrm>
          <a:prstGeom prst="rect">
            <a:avLst/>
          </a:prstGeom>
        </p:spPr>
      </p:pic>
      <p:sp>
        <p:nvSpPr>
          <p:cNvPr id="30" name="Google Shape;54;p13">
            <a:extLst>
              <a:ext uri="{FF2B5EF4-FFF2-40B4-BE49-F238E27FC236}">
                <a16:creationId xmlns:a16="http://schemas.microsoft.com/office/drawing/2014/main" id="{414689B3-608F-4A1F-A0B9-A898E69E15D0}"/>
              </a:ext>
            </a:extLst>
          </p:cNvPr>
          <p:cNvSpPr txBox="1">
            <a:spLocks/>
          </p:cNvSpPr>
          <p:nvPr/>
        </p:nvSpPr>
        <p:spPr>
          <a:xfrm>
            <a:off x="445307" y="4128831"/>
            <a:ext cx="8573700" cy="9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r"/>
            <a:r>
              <a:rPr lang="fr-FR" sz="1800" dirty="0">
                <a:solidFill>
                  <a:schemeClr val="tx1"/>
                </a:solidFill>
                <a:latin typeface="Reem Kufi Regular" pitchFamily="2"/>
                <a:ea typeface="Roboto"/>
                <a:cs typeface="Roboto"/>
                <a:sym typeface="Roboto"/>
              </a:rPr>
              <a:t>Akira Cortal</a:t>
            </a:r>
          </a:p>
          <a:p>
            <a:pPr marL="0" indent="0" algn="r"/>
            <a:r>
              <a:rPr lang="fr-FR" sz="1800" dirty="0">
                <a:solidFill>
                  <a:schemeClr val="tx1"/>
                </a:solidFill>
                <a:latin typeface="Reem Kufi Regular" pitchFamily="2"/>
                <a:ea typeface="Roboto"/>
                <a:cs typeface="Roboto"/>
                <a:sym typeface="Roboto"/>
              </a:rPr>
              <a:t>PhD </a:t>
            </a:r>
            <a:r>
              <a:rPr lang="fr-FR" sz="1800" dirty="0" err="1">
                <a:solidFill>
                  <a:schemeClr val="tx1"/>
                </a:solidFill>
                <a:latin typeface="Reem Kufi Regular" pitchFamily="2"/>
                <a:ea typeface="Roboto"/>
                <a:cs typeface="Roboto"/>
                <a:sym typeface="Roboto"/>
              </a:rPr>
              <a:t>Student</a:t>
            </a:r>
            <a:r>
              <a:rPr lang="fr-FR" sz="1800" dirty="0">
                <a:solidFill>
                  <a:schemeClr val="tx1"/>
                </a:solidFill>
                <a:latin typeface="Reem Kufi Regular" pitchFamily="2"/>
                <a:ea typeface="Roboto"/>
                <a:cs typeface="Roboto"/>
                <a:sym typeface="Roboto"/>
              </a:rPr>
              <a:t> in </a:t>
            </a:r>
            <a:r>
              <a:rPr lang="fr-FR" sz="1800" dirty="0" err="1">
                <a:solidFill>
                  <a:schemeClr val="tx1"/>
                </a:solidFill>
                <a:latin typeface="Reem Kufi Regular" pitchFamily="2"/>
                <a:ea typeface="Roboto"/>
                <a:cs typeface="Roboto"/>
                <a:sym typeface="Roboto"/>
              </a:rPr>
              <a:t>Bioinformatics</a:t>
            </a:r>
            <a:endParaRPr lang="fr-FR" sz="1800" dirty="0">
              <a:solidFill>
                <a:schemeClr val="tx1"/>
              </a:solidFill>
              <a:latin typeface="Reem Kufi Regular" pitchFamily="2"/>
              <a:ea typeface="Roboto"/>
              <a:cs typeface="Roboto"/>
              <a:sym typeface="Roboto"/>
            </a:endParaRPr>
          </a:p>
          <a:p>
            <a:pPr marL="0" indent="0" algn="r"/>
            <a:r>
              <a:rPr lang="fr-FR" sz="1800" dirty="0">
                <a:solidFill>
                  <a:schemeClr val="tx1"/>
                </a:solidFill>
                <a:latin typeface="Reem Kufi Regular" pitchFamily="2"/>
                <a:ea typeface="Roboto"/>
                <a:cs typeface="Roboto"/>
                <a:sym typeface="Roboto"/>
              </a:rPr>
              <a:t>Dr. Antonio </a:t>
            </a:r>
            <a:r>
              <a:rPr lang="fr-FR" sz="1800" dirty="0" err="1">
                <a:solidFill>
                  <a:schemeClr val="tx1"/>
                </a:solidFill>
                <a:latin typeface="Reem Kufi Regular" pitchFamily="2"/>
                <a:ea typeface="Roboto"/>
                <a:cs typeface="Roboto"/>
                <a:sym typeface="Roboto"/>
              </a:rPr>
              <a:t>Rausell</a:t>
            </a:r>
            <a:r>
              <a:rPr lang="fr-FR" sz="1800" dirty="0">
                <a:solidFill>
                  <a:schemeClr val="tx1"/>
                </a:solidFill>
                <a:latin typeface="Reem Kufi Regular" pitchFamily="2"/>
                <a:ea typeface="Roboto"/>
                <a:cs typeface="Roboto"/>
                <a:sym typeface="Roboto"/>
              </a:rPr>
              <a:t>  </a:t>
            </a:r>
            <a:r>
              <a:rPr lang="en-US" sz="1800" dirty="0">
                <a:solidFill>
                  <a:schemeClr val="tx1"/>
                </a:solidFill>
                <a:latin typeface="Reem Kufi Regular" pitchFamily="2"/>
                <a:ea typeface="Roboto"/>
                <a:cs typeface="Roboto"/>
                <a:sym typeface="Roboto"/>
              </a:rPr>
              <a:t>Clinical</a:t>
            </a:r>
            <a:r>
              <a:rPr lang="fr-FR" sz="1800" dirty="0">
                <a:solidFill>
                  <a:schemeClr val="tx1"/>
                </a:solidFill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sz="1800" dirty="0" err="1">
                <a:solidFill>
                  <a:schemeClr val="tx1"/>
                </a:solidFill>
                <a:latin typeface="Reem Kufi Regular" pitchFamily="2"/>
                <a:ea typeface="Roboto"/>
                <a:cs typeface="Roboto"/>
                <a:sym typeface="Roboto"/>
              </a:rPr>
              <a:t>Bioinformatics</a:t>
            </a:r>
            <a:r>
              <a:rPr lang="fr-FR" sz="1800" dirty="0">
                <a:solidFill>
                  <a:schemeClr val="tx1"/>
                </a:solidFill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sz="1800" dirty="0" err="1">
                <a:solidFill>
                  <a:schemeClr val="tx1"/>
                </a:solidFill>
                <a:latin typeface="Reem Kufi Regular" pitchFamily="2"/>
                <a:ea typeface="Roboto"/>
                <a:cs typeface="Roboto"/>
                <a:sym typeface="Roboto"/>
              </a:rPr>
              <a:t>Lab</a:t>
            </a:r>
            <a:endParaRPr lang="fr-FR" sz="1800" dirty="0">
              <a:solidFill>
                <a:schemeClr val="tx1"/>
              </a:solidFill>
              <a:latin typeface="Reem Kufi Regular" pitchFamily="2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960336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5EB1123-B796-4D37-99B5-7D4B87AA2BD9}"/>
              </a:ext>
            </a:extLst>
          </p:cNvPr>
          <p:cNvSpPr/>
          <p:nvPr/>
        </p:nvSpPr>
        <p:spPr>
          <a:xfrm>
            <a:off x="8506047" y="4465674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07052A9-17B1-4EA8-9037-627874AD5425}"/>
              </a:ext>
            </a:extLst>
          </p:cNvPr>
          <p:cNvGrpSpPr/>
          <p:nvPr/>
        </p:nvGrpSpPr>
        <p:grpSpPr>
          <a:xfrm>
            <a:off x="-95250" y="-28575"/>
            <a:ext cx="9496425" cy="1123950"/>
            <a:chOff x="-95250" y="-28575"/>
            <a:chExt cx="9496425" cy="1123950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DC4E82E-390C-49E0-AF9E-63275743178C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8F3A746F-8EC0-4C8A-AEE9-F9C44F404F84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244006" y="9741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The Wonder of Single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Cell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: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Resolution</a:t>
            </a:r>
            <a:endParaRPr b="1" dirty="0">
              <a:solidFill>
                <a:schemeClr val="bg1"/>
              </a:solidFill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A964D-B29C-496B-B668-491CEC7107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fr" dirty="0"/>
              <a:t>8</a:t>
            </a:r>
          </a:p>
        </p:txBody>
      </p:sp>
      <p:pic>
        <p:nvPicPr>
          <p:cNvPr id="11266" name="Picture 2" descr="https://lh4.googleusercontent.com/yRXZGS-t2Or0u3x6MwINXjEw3oy0QxlFihiYst-JDb1anEEHD0CmrFlhJSvPMzoeyYefjl5ydEHreazVaIsXKywqa4_P_lF3QQsBMUkPM9kBdXgEcnr5LcFf9FbNW0x8KdPae-QUIhU">
            <a:extLst>
              <a:ext uri="{FF2B5EF4-FFF2-40B4-BE49-F238E27FC236}">
                <a16:creationId xmlns:a16="http://schemas.microsoft.com/office/drawing/2014/main" id="{95673E00-050A-42DB-8133-4B4207002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1202"/>
            <a:ext cx="91440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503EDC-B301-437E-ABE7-CC15A571C422}"/>
              </a:ext>
            </a:extLst>
          </p:cNvPr>
          <p:cNvSpPr/>
          <p:nvPr/>
        </p:nvSpPr>
        <p:spPr>
          <a:xfrm>
            <a:off x="2042160" y="4273661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2400"/>
              </a:spcBef>
              <a:spcAft>
                <a:spcPts val="600"/>
              </a:spcAft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Exponential scaling of single-cell RNA-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seq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in the last decade, Svenson et al 2017</a:t>
            </a:r>
            <a:endParaRPr lang="en-GB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144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5EB1123-B796-4D37-99B5-7D4B87AA2BD9}"/>
              </a:ext>
            </a:extLst>
          </p:cNvPr>
          <p:cNvSpPr/>
          <p:nvPr/>
        </p:nvSpPr>
        <p:spPr>
          <a:xfrm>
            <a:off x="8506047" y="4465674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07052A9-17B1-4EA8-9037-627874AD5425}"/>
              </a:ext>
            </a:extLst>
          </p:cNvPr>
          <p:cNvGrpSpPr/>
          <p:nvPr/>
        </p:nvGrpSpPr>
        <p:grpSpPr>
          <a:xfrm>
            <a:off x="-95250" y="-28575"/>
            <a:ext cx="9496425" cy="1123950"/>
            <a:chOff x="-95250" y="-28575"/>
            <a:chExt cx="9496425" cy="1123950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DC4E82E-390C-49E0-AF9E-63275743178C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8F3A746F-8EC0-4C8A-AEE9-F9C44F404F84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244006" y="9741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Repertoring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Whole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Organism</a:t>
            </a:r>
            <a:r>
              <a:rPr lang="en-GB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: with SC: Tabula </a:t>
            </a:r>
            <a:r>
              <a:rPr lang="en-GB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Muris</a:t>
            </a:r>
            <a:endParaRPr b="1" dirty="0">
              <a:solidFill>
                <a:schemeClr val="bg1"/>
              </a:solidFill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A964D-B29C-496B-B668-491CEC7107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fr" dirty="0"/>
              <a:t>9</a:t>
            </a:r>
          </a:p>
        </p:txBody>
      </p:sp>
      <p:pic>
        <p:nvPicPr>
          <p:cNvPr id="16" name="Google Shape;90;p19">
            <a:extLst>
              <a:ext uri="{FF2B5EF4-FFF2-40B4-BE49-F238E27FC236}">
                <a16:creationId xmlns:a16="http://schemas.microsoft.com/office/drawing/2014/main" id="{1E9C3143-BC63-4034-979C-8C8AA8BAB07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05" y="1126110"/>
            <a:ext cx="4208251" cy="3560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1;p19">
            <a:extLst>
              <a:ext uri="{FF2B5EF4-FFF2-40B4-BE49-F238E27FC236}">
                <a16:creationId xmlns:a16="http://schemas.microsoft.com/office/drawing/2014/main" id="{F85A5C0F-27C2-42E1-9865-7C90ED06438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1651" y="1664370"/>
            <a:ext cx="2770080" cy="232633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10E6779-17A5-4990-BCDF-1373B48DC6E6}"/>
              </a:ext>
            </a:extLst>
          </p:cNvPr>
          <p:cNvSpPr/>
          <p:nvPr/>
        </p:nvSpPr>
        <p:spPr>
          <a:xfrm>
            <a:off x="636780" y="4792803"/>
            <a:ext cx="79585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Tabula, T., &amp; Consortium, M. (2018). Single-cell transcriptomics of 20 mouse organs creates a Tabula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Muris</a:t>
            </a:r>
            <a:endParaRPr lang="en-GB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712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5EB1123-B796-4D37-99B5-7D4B87AA2BD9}"/>
              </a:ext>
            </a:extLst>
          </p:cNvPr>
          <p:cNvSpPr/>
          <p:nvPr/>
        </p:nvSpPr>
        <p:spPr>
          <a:xfrm>
            <a:off x="8506047" y="4465674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07052A9-17B1-4EA8-9037-627874AD5425}"/>
              </a:ext>
            </a:extLst>
          </p:cNvPr>
          <p:cNvGrpSpPr/>
          <p:nvPr/>
        </p:nvGrpSpPr>
        <p:grpSpPr>
          <a:xfrm>
            <a:off x="-95250" y="-28575"/>
            <a:ext cx="9496425" cy="1123950"/>
            <a:chOff x="-95250" y="-28575"/>
            <a:chExt cx="9496425" cy="1123950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DC4E82E-390C-49E0-AF9E-63275743178C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8F3A746F-8EC0-4C8A-AEE9-F9C44F404F84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244006" y="9741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Repertoring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Whole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Organism</a:t>
            </a:r>
            <a:r>
              <a:rPr lang="en-GB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: with SC: HCA</a:t>
            </a:r>
            <a:endParaRPr b="1" dirty="0">
              <a:solidFill>
                <a:schemeClr val="bg1"/>
              </a:solidFill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A964D-B29C-496B-B668-491CEC7107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fr" dirty="0"/>
              <a:t>10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9B06B6F-4CEE-445C-A228-BBB27E37A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" y="1139103"/>
            <a:ext cx="1914525" cy="9056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EC28E9B-B7E4-4223-972C-DB6806D93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71" y="2071663"/>
            <a:ext cx="4502891" cy="297442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DB6A622-E725-46C3-8861-84A545CB28DF}"/>
              </a:ext>
            </a:extLst>
          </p:cNvPr>
          <p:cNvSpPr/>
          <p:nvPr/>
        </p:nvSpPr>
        <p:spPr>
          <a:xfrm>
            <a:off x="4829341" y="2571750"/>
            <a:ext cx="401163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666666"/>
                </a:solidFill>
                <a:latin typeface="Karla" panose="020B0604020202020204" charset="0"/>
              </a:rPr>
              <a:t>Data programmatically available using the Bioconductor packages </a:t>
            </a:r>
            <a:r>
              <a:rPr lang="en-GB" dirty="0" err="1">
                <a:solidFill>
                  <a:srgbClr val="666666"/>
                </a:solidFill>
                <a:latin typeface="Karla" panose="020B0604020202020204" charset="0"/>
              </a:rPr>
              <a:t>HCABrowser</a:t>
            </a:r>
            <a:r>
              <a:rPr lang="en-GB" dirty="0">
                <a:solidFill>
                  <a:srgbClr val="666666"/>
                </a:solidFill>
                <a:latin typeface="Karla" panose="020B0604020202020204" charset="0"/>
              </a:rPr>
              <a:t> and </a:t>
            </a:r>
            <a:r>
              <a:rPr lang="en-GB" dirty="0" err="1">
                <a:solidFill>
                  <a:srgbClr val="666666"/>
                </a:solidFill>
                <a:latin typeface="Karla" panose="020B0604020202020204" charset="0"/>
              </a:rPr>
              <a:t>HCAData</a:t>
            </a:r>
            <a:endParaRPr lang="en-GB" dirty="0">
              <a:solidFill>
                <a:srgbClr val="666666"/>
              </a:solidFill>
              <a:latin typeface="Karla" panose="020B0604020202020204" charset="0"/>
            </a:endParaRPr>
          </a:p>
          <a:p>
            <a:endParaRPr lang="en-GB" dirty="0">
              <a:solidFill>
                <a:srgbClr val="666666"/>
              </a:solidFill>
              <a:latin typeface="Karla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hlinkClick r:id="rId5"/>
              </a:rPr>
              <a:t>https://www.bioconductor.org/packages/release/bioc/html/HCABrowser.html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hlinkClick r:id="rId6"/>
              </a:rPr>
              <a:t>https://www.bioconductor.org/packages/release/data/experiment/html/HCAData.html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br>
              <a:rPr lang="en-GB" dirty="0"/>
            </a:br>
            <a:endParaRPr lang="en-GB" dirty="0">
              <a:effectLst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377A30-AA9C-4BCF-A9CC-EC2BC98CBEA0}"/>
              </a:ext>
            </a:extLst>
          </p:cNvPr>
          <p:cNvSpPr/>
          <p:nvPr/>
        </p:nvSpPr>
        <p:spPr>
          <a:xfrm>
            <a:off x="2191121" y="1438027"/>
            <a:ext cx="30091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https://dev.data.humancellatlas.org/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86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5EB1123-B796-4D37-99B5-7D4B87AA2BD9}"/>
              </a:ext>
            </a:extLst>
          </p:cNvPr>
          <p:cNvSpPr/>
          <p:nvPr/>
        </p:nvSpPr>
        <p:spPr>
          <a:xfrm>
            <a:off x="8506047" y="4465674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07052A9-17B1-4EA8-9037-627874AD5425}"/>
              </a:ext>
            </a:extLst>
          </p:cNvPr>
          <p:cNvGrpSpPr/>
          <p:nvPr/>
        </p:nvGrpSpPr>
        <p:grpSpPr>
          <a:xfrm>
            <a:off x="-95250" y="-28575"/>
            <a:ext cx="9496425" cy="1123950"/>
            <a:chOff x="-95250" y="-28575"/>
            <a:chExt cx="9496425" cy="1123950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DC4E82E-390C-49E0-AF9E-63275743178C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8F3A746F-8EC0-4C8A-AEE9-F9C44F404F84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244006" y="9741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The Wonder of Single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Cell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: Concurrent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Sequencing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of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other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OMICS</a:t>
            </a:r>
            <a:endParaRPr b="1" dirty="0">
              <a:solidFill>
                <a:schemeClr val="bg1"/>
              </a:solidFill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A964D-B29C-496B-B668-491CEC7107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fr" dirty="0"/>
              <a:t>11</a:t>
            </a:r>
          </a:p>
        </p:txBody>
      </p:sp>
      <p:pic>
        <p:nvPicPr>
          <p:cNvPr id="11" name="Picture 2" descr="https://lh3.googleusercontent.com/lrhRxZJmQI6ZZvGzaXQbblr8nJ_sTQtIo8B9qq7sp8lWaBbnbzYFe9y6OxNvU_FoEWRW1NZpMvTdLlQk1WeGhqKj9XKwKrMdsLe0bDPOY12TooF0RX-CWpHJ48D6-8UG73skDfTbSHM">
            <a:extLst>
              <a:ext uri="{FF2B5EF4-FFF2-40B4-BE49-F238E27FC236}">
                <a16:creationId xmlns:a16="http://schemas.microsoft.com/office/drawing/2014/main" id="{56F8063E-D22D-43B4-B15A-FAA1F74D2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565" y="1155885"/>
            <a:ext cx="5367482" cy="388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668C4A2-1963-4C89-A0A8-4E9F447E0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434" y="1199899"/>
            <a:ext cx="1476263" cy="14853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C4C9995-3956-45D4-924D-8BA6F0629AEF}"/>
              </a:ext>
            </a:extLst>
          </p:cNvPr>
          <p:cNvSpPr/>
          <p:nvPr/>
        </p:nvSpPr>
        <p:spPr>
          <a:xfrm>
            <a:off x="2346960" y="1661160"/>
            <a:ext cx="1127760" cy="1066800"/>
          </a:xfrm>
          <a:prstGeom prst="rect">
            <a:avLst/>
          </a:prstGeom>
          <a:noFill/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64C404DB-A690-4254-8056-E3F98FF29029}"/>
              </a:ext>
            </a:extLst>
          </p:cNvPr>
          <p:cNvCxnSpPr>
            <a:stCxn id="3" idx="1"/>
            <a:endCxn id="2" idx="3"/>
          </p:cNvCxnSpPr>
          <p:nvPr/>
        </p:nvCxnSpPr>
        <p:spPr>
          <a:xfrm flipH="1" flipV="1">
            <a:off x="1777697" y="1942587"/>
            <a:ext cx="569263" cy="251973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6B61017F-6005-4078-A51D-0DD3446FE2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405" y="2997297"/>
            <a:ext cx="1798320" cy="134874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E555DC3-3616-4477-90CB-2D2E940815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5245" y="2867154"/>
            <a:ext cx="1661108" cy="1609026"/>
          </a:xfrm>
          <a:prstGeom prst="rect">
            <a:avLst/>
          </a:prstGeom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B4556357-BE8C-4632-87BF-EA678FE0CA16}"/>
              </a:ext>
            </a:extLst>
          </p:cNvPr>
          <p:cNvCxnSpPr>
            <a:cxnSpLocks/>
            <a:stCxn id="29" idx="3"/>
            <a:endCxn id="15" idx="1"/>
          </p:cNvCxnSpPr>
          <p:nvPr/>
        </p:nvCxnSpPr>
        <p:spPr>
          <a:xfrm flipV="1">
            <a:off x="6840372" y="3671667"/>
            <a:ext cx="464873" cy="300749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 20">
            <a:extLst>
              <a:ext uri="{FF2B5EF4-FFF2-40B4-BE49-F238E27FC236}">
                <a16:creationId xmlns:a16="http://schemas.microsoft.com/office/drawing/2014/main" id="{969D9FAF-D643-44BF-9FE0-085CE85847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7614" y="1082727"/>
            <a:ext cx="1873200" cy="112392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F165ABC-B217-4F1D-824D-269BACFEA761}"/>
              </a:ext>
            </a:extLst>
          </p:cNvPr>
          <p:cNvSpPr/>
          <p:nvPr/>
        </p:nvSpPr>
        <p:spPr>
          <a:xfrm>
            <a:off x="3846083" y="1455165"/>
            <a:ext cx="1216792" cy="1066800"/>
          </a:xfrm>
          <a:prstGeom prst="rect">
            <a:avLst/>
          </a:prstGeom>
          <a:noFill/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" name="Connecteur : en angle 25">
            <a:extLst>
              <a:ext uri="{FF2B5EF4-FFF2-40B4-BE49-F238E27FC236}">
                <a16:creationId xmlns:a16="http://schemas.microsoft.com/office/drawing/2014/main" id="{2E6DC4DA-7837-46D6-8FC4-2C168A8B23D8}"/>
              </a:ext>
            </a:extLst>
          </p:cNvPr>
          <p:cNvCxnSpPr>
            <a:stCxn id="23" idx="0"/>
          </p:cNvCxnSpPr>
          <p:nvPr/>
        </p:nvCxnSpPr>
        <p:spPr>
          <a:xfrm rot="16200000" flipH="1">
            <a:off x="5632741" y="276902"/>
            <a:ext cx="199395" cy="2555921"/>
          </a:xfrm>
          <a:prstGeom prst="bentConnector4">
            <a:avLst>
              <a:gd name="adj1" fmla="val -114647"/>
              <a:gd name="adj2" fmla="val 83964"/>
            </a:avLst>
          </a:prstGeom>
          <a:ln>
            <a:solidFill>
              <a:srgbClr val="FF66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4CF0A7E0-0E8D-461B-B894-A4CE70E649B5}"/>
              </a:ext>
            </a:extLst>
          </p:cNvPr>
          <p:cNvSpPr/>
          <p:nvPr/>
        </p:nvSpPr>
        <p:spPr>
          <a:xfrm>
            <a:off x="4968239" y="3439016"/>
            <a:ext cx="1872133" cy="106680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4C2C1A9-5D79-4869-BF44-BAD18B8A24B1}"/>
              </a:ext>
            </a:extLst>
          </p:cNvPr>
          <p:cNvSpPr/>
          <p:nvPr/>
        </p:nvSpPr>
        <p:spPr>
          <a:xfrm>
            <a:off x="3931920" y="3972416"/>
            <a:ext cx="977720" cy="71388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6" name="Connecteur : en angle 35">
            <a:extLst>
              <a:ext uri="{FF2B5EF4-FFF2-40B4-BE49-F238E27FC236}">
                <a16:creationId xmlns:a16="http://schemas.microsoft.com/office/drawing/2014/main" id="{F2915EDB-D0DF-47BC-A657-038B7A9DC5EA}"/>
              </a:ext>
            </a:extLst>
          </p:cNvPr>
          <p:cNvCxnSpPr>
            <a:cxnSpLocks/>
            <a:stCxn id="33" idx="0"/>
          </p:cNvCxnSpPr>
          <p:nvPr/>
        </p:nvCxnSpPr>
        <p:spPr>
          <a:xfrm rot="16200000" flipV="1">
            <a:off x="2954193" y="2505828"/>
            <a:ext cx="451122" cy="2482053"/>
          </a:xfrm>
          <a:prstGeom prst="bentConnector2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891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  <p:bldP spid="29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242;p44">
            <a:extLst>
              <a:ext uri="{FF2B5EF4-FFF2-40B4-BE49-F238E27FC236}">
                <a16:creationId xmlns:a16="http://schemas.microsoft.com/office/drawing/2014/main" id="{4D3E168A-CC3B-47BB-9970-BD61BF12692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856" r="2932" b="950"/>
          <a:stretch/>
        </p:blipFill>
        <p:spPr>
          <a:xfrm>
            <a:off x="1662698" y="1015934"/>
            <a:ext cx="5104850" cy="403015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5EB1123-B796-4D37-99B5-7D4B87AA2BD9}"/>
              </a:ext>
            </a:extLst>
          </p:cNvPr>
          <p:cNvSpPr/>
          <p:nvPr/>
        </p:nvSpPr>
        <p:spPr>
          <a:xfrm>
            <a:off x="8506047" y="4465674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07052A9-17B1-4EA8-9037-627874AD5425}"/>
              </a:ext>
            </a:extLst>
          </p:cNvPr>
          <p:cNvGrpSpPr/>
          <p:nvPr/>
        </p:nvGrpSpPr>
        <p:grpSpPr>
          <a:xfrm>
            <a:off x="-95250" y="-28575"/>
            <a:ext cx="9496425" cy="1123950"/>
            <a:chOff x="-95250" y="-28575"/>
            <a:chExt cx="9496425" cy="1123950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DC4E82E-390C-49E0-AF9E-63275743178C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8F3A746F-8EC0-4C8A-AEE9-F9C44F404F84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244006" y="9741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The Wonder of Single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Cell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: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Maybe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too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much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cells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?</a:t>
            </a:r>
            <a:endParaRPr b="1" dirty="0">
              <a:solidFill>
                <a:schemeClr val="bg1"/>
              </a:solidFill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A964D-B29C-496B-B668-491CEC7107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fr" dirty="0"/>
              <a:t>16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5903316-36DF-4D6C-9727-AD0A41673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434" y="1077330"/>
            <a:ext cx="410528" cy="23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318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5EB1123-B796-4D37-99B5-7D4B87AA2BD9}"/>
              </a:ext>
            </a:extLst>
          </p:cNvPr>
          <p:cNvSpPr/>
          <p:nvPr/>
        </p:nvSpPr>
        <p:spPr>
          <a:xfrm>
            <a:off x="8506047" y="4465674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07052A9-17B1-4EA8-9037-627874AD5425}"/>
              </a:ext>
            </a:extLst>
          </p:cNvPr>
          <p:cNvGrpSpPr/>
          <p:nvPr/>
        </p:nvGrpSpPr>
        <p:grpSpPr>
          <a:xfrm>
            <a:off x="-95250" y="-28575"/>
            <a:ext cx="9496425" cy="1123950"/>
            <a:chOff x="-95250" y="-28575"/>
            <a:chExt cx="9496425" cy="1123950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DC4E82E-390C-49E0-AF9E-63275743178C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8F3A746F-8EC0-4C8A-AEE9-F9C44F404F84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A964D-B29C-496B-B668-491CEC7107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fr" dirty="0"/>
              <a:t>12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CFEABB8-DF4C-4F9B-B2C4-1348AB307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500" y="1455165"/>
            <a:ext cx="3684106" cy="276307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B87F086-74EA-4FFB-8D7E-2D9AD01B0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2" y="1544086"/>
            <a:ext cx="4234728" cy="2646706"/>
          </a:xfrm>
          <a:prstGeom prst="rect">
            <a:avLst/>
          </a:prstGeom>
        </p:spPr>
      </p:pic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E9643035-1234-4C4C-9A6D-A4F3D5901F93}"/>
              </a:ext>
            </a:extLst>
          </p:cNvPr>
          <p:cNvSpPr/>
          <p:nvPr/>
        </p:nvSpPr>
        <p:spPr>
          <a:xfrm>
            <a:off x="4379107" y="2703443"/>
            <a:ext cx="667526" cy="3975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2F20431-0AC2-48A5-9451-D136879FAF3D}"/>
              </a:ext>
            </a:extLst>
          </p:cNvPr>
          <p:cNvSpPr txBox="1"/>
          <p:nvPr/>
        </p:nvSpPr>
        <p:spPr>
          <a:xfrm>
            <a:off x="1625105" y="446567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/>
              <a:t>2016</a:t>
            </a:r>
            <a:endParaRPr lang="en-GB" sz="18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838C6D3-2971-47F0-9919-CACDDC39A513}"/>
              </a:ext>
            </a:extLst>
          </p:cNvPr>
          <p:cNvSpPr txBox="1"/>
          <p:nvPr/>
        </p:nvSpPr>
        <p:spPr>
          <a:xfrm>
            <a:off x="6631447" y="444211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/>
              <a:t>2019</a:t>
            </a:r>
            <a:endParaRPr lang="en-GB" sz="1800" dirty="0"/>
          </a:p>
        </p:txBody>
      </p:sp>
      <p:sp>
        <p:nvSpPr>
          <p:cNvPr id="15" name="Google Shape;62;p14">
            <a:extLst>
              <a:ext uri="{FF2B5EF4-FFF2-40B4-BE49-F238E27FC236}">
                <a16:creationId xmlns:a16="http://schemas.microsoft.com/office/drawing/2014/main" id="{3440B46A-3CB8-4182-ADE6-5484924E09DB}"/>
              </a:ext>
            </a:extLst>
          </p:cNvPr>
          <p:cNvSpPr txBox="1">
            <a:spLocks/>
          </p:cNvSpPr>
          <p:nvPr/>
        </p:nvSpPr>
        <p:spPr>
          <a:xfrm>
            <a:off x="244006" y="167352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The Wonder of Single Cell: Maybe too much cells?</a:t>
            </a:r>
          </a:p>
        </p:txBody>
      </p:sp>
    </p:spTree>
    <p:extLst>
      <p:ext uri="{BB962C8B-B14F-4D97-AF65-F5344CB8AC3E}">
        <p14:creationId xmlns:p14="http://schemas.microsoft.com/office/powerpoint/2010/main" val="169246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5EB1123-B796-4D37-99B5-7D4B87AA2BD9}"/>
              </a:ext>
            </a:extLst>
          </p:cNvPr>
          <p:cNvSpPr/>
          <p:nvPr/>
        </p:nvSpPr>
        <p:spPr>
          <a:xfrm>
            <a:off x="8506047" y="4465674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07052A9-17B1-4EA8-9037-627874AD5425}"/>
              </a:ext>
            </a:extLst>
          </p:cNvPr>
          <p:cNvGrpSpPr/>
          <p:nvPr/>
        </p:nvGrpSpPr>
        <p:grpSpPr>
          <a:xfrm>
            <a:off x="-95250" y="-28575"/>
            <a:ext cx="9496425" cy="1123950"/>
            <a:chOff x="-95250" y="-28575"/>
            <a:chExt cx="9496425" cy="1123950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DC4E82E-390C-49E0-AF9E-63275743178C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8F3A746F-8EC0-4C8A-AEE9-F9C44F404F84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244006" y="9741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The Wonder of Single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Cell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: Diverse Applications</a:t>
            </a:r>
            <a:endParaRPr b="1" dirty="0">
              <a:solidFill>
                <a:schemeClr val="bg1"/>
              </a:solidFill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A964D-B29C-496B-B668-491CEC7107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fr" dirty="0"/>
              <a:t>13</a:t>
            </a:r>
          </a:p>
        </p:txBody>
      </p:sp>
      <p:pic>
        <p:nvPicPr>
          <p:cNvPr id="12290" name="Picture 2" descr="https://lh3.googleusercontent.com/rASQahaTuDJtfbg7RxSMjLtZPl3bLc7-nOlUf8m3O-Bkar24iMSl8HBqcgMYzbmQNoKUTXqrsVMMENcKaaOGnm7Rrim97XME-SJnDI_27K1wna3px7bLymovlzLis0nY76j7pnvMQKo">
            <a:extLst>
              <a:ext uri="{FF2B5EF4-FFF2-40B4-BE49-F238E27FC236}">
                <a16:creationId xmlns:a16="http://schemas.microsoft.com/office/drawing/2014/main" id="{934B9A10-5943-4915-B7A7-79386A19C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452" y="1126110"/>
            <a:ext cx="6267860" cy="401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749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2"/>
          <p:cNvSpPr txBox="1">
            <a:spLocks noGrp="1"/>
          </p:cNvSpPr>
          <p:nvPr>
            <p:ph type="ctrTitle"/>
          </p:nvPr>
        </p:nvSpPr>
        <p:spPr>
          <a:xfrm>
            <a:off x="648300" y="634189"/>
            <a:ext cx="3522300" cy="2989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200"/>
              <a:buFont typeface="Montserrat"/>
              <a:buNone/>
            </a:pPr>
            <a:r>
              <a:rPr lang="en-US" sz="7200" dirty="0">
                <a:solidFill>
                  <a:schemeClr val="accent4"/>
                </a:solidFill>
              </a:rPr>
              <a:t>2</a:t>
            </a:r>
            <a:r>
              <a:rPr lang="en-US" sz="7200" b="1" i="0" u="none" strike="noStrike" cap="none" dirty="0">
                <a:solidFill>
                  <a:schemeClr val="accent4"/>
                </a:solidFill>
                <a:sym typeface="Montserrat"/>
              </a:rPr>
              <a:t>.</a:t>
            </a:r>
            <a:endParaRPr dirty="0">
              <a:solidFill>
                <a:schemeClr val="accent4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Montserrat"/>
              <a:buNone/>
            </a:pPr>
            <a:r>
              <a:rPr lang="en-US" sz="3000" b="1" i="0" u="none" strike="noStrike" cap="none" dirty="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Single Cell, the Bad Part</a:t>
            </a:r>
            <a:endParaRPr sz="3000" b="1" i="0" u="none" strike="noStrike" cap="none" dirty="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416914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5EB1123-B796-4D37-99B5-7D4B87AA2BD9}"/>
              </a:ext>
            </a:extLst>
          </p:cNvPr>
          <p:cNvSpPr/>
          <p:nvPr/>
        </p:nvSpPr>
        <p:spPr>
          <a:xfrm>
            <a:off x="8506047" y="4465674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07052A9-17B1-4EA8-9037-627874AD5425}"/>
              </a:ext>
            </a:extLst>
          </p:cNvPr>
          <p:cNvGrpSpPr/>
          <p:nvPr/>
        </p:nvGrpSpPr>
        <p:grpSpPr>
          <a:xfrm>
            <a:off x="-95250" y="-28575"/>
            <a:ext cx="9496425" cy="1123950"/>
            <a:chOff x="-95250" y="-28575"/>
            <a:chExt cx="9496425" cy="1123950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DC4E82E-390C-49E0-AF9E-63275743178C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8F3A746F-8EC0-4C8A-AEE9-F9C44F404F84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244006" y="9741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The Challenges of Single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Cell</a:t>
            </a:r>
            <a:endParaRPr b="1" dirty="0">
              <a:solidFill>
                <a:schemeClr val="bg1"/>
              </a:solidFill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A964D-B29C-496B-B668-491CEC7107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fr" dirty="0"/>
              <a:t>14</a:t>
            </a:r>
          </a:p>
        </p:txBody>
      </p:sp>
      <p:pic>
        <p:nvPicPr>
          <p:cNvPr id="10" name="Google Shape;319;p55">
            <a:extLst>
              <a:ext uri="{FF2B5EF4-FFF2-40B4-BE49-F238E27FC236}">
                <a16:creationId xmlns:a16="http://schemas.microsoft.com/office/drawing/2014/main" id="{B32D1D13-2574-4968-927D-3AD8BF29E81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575" y="1116585"/>
            <a:ext cx="3147754" cy="394098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320;p55">
            <a:extLst>
              <a:ext uri="{FF2B5EF4-FFF2-40B4-BE49-F238E27FC236}">
                <a16:creationId xmlns:a16="http://schemas.microsoft.com/office/drawing/2014/main" id="{45BBC5B7-7F8D-4CC9-824D-2EDB589D4AC0}"/>
              </a:ext>
            </a:extLst>
          </p:cNvPr>
          <p:cNvSpPr txBox="1"/>
          <p:nvPr/>
        </p:nvSpPr>
        <p:spPr>
          <a:xfrm>
            <a:off x="4663988" y="1823574"/>
            <a:ext cx="2918400" cy="26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Lower coverage/depth than bulk RNA-seq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Technical &amp; biological noise (Batch effect)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High dimensionality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High variability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Zero-inflated data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Multimodality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626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5EB1123-B796-4D37-99B5-7D4B87AA2BD9}"/>
              </a:ext>
            </a:extLst>
          </p:cNvPr>
          <p:cNvSpPr/>
          <p:nvPr/>
        </p:nvSpPr>
        <p:spPr>
          <a:xfrm>
            <a:off x="8506047" y="4465674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07052A9-17B1-4EA8-9037-627874AD5425}"/>
              </a:ext>
            </a:extLst>
          </p:cNvPr>
          <p:cNvGrpSpPr/>
          <p:nvPr/>
        </p:nvGrpSpPr>
        <p:grpSpPr>
          <a:xfrm>
            <a:off x="-95250" y="-28575"/>
            <a:ext cx="9496425" cy="1123950"/>
            <a:chOff x="-95250" y="-28575"/>
            <a:chExt cx="9496425" cy="1123950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DC4E82E-390C-49E0-AF9E-63275743178C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8F3A746F-8EC0-4C8A-AEE9-F9C44F404F84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244006" y="9741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The Challenges of Single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Cell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: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Resolution</a:t>
            </a:r>
            <a:endParaRPr b="1" dirty="0">
              <a:solidFill>
                <a:schemeClr val="bg1"/>
              </a:solidFill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A964D-B29C-496B-B668-491CEC7107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fr" dirty="0"/>
              <a:t>15</a:t>
            </a:r>
          </a:p>
        </p:txBody>
      </p:sp>
      <p:pic>
        <p:nvPicPr>
          <p:cNvPr id="9" name="Google Shape;184;p33">
            <a:extLst>
              <a:ext uri="{FF2B5EF4-FFF2-40B4-BE49-F238E27FC236}">
                <a16:creationId xmlns:a16="http://schemas.microsoft.com/office/drawing/2014/main" id="{DBCDEBF6-3EAD-43A2-A343-6DE53CB8659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81" y="1119392"/>
            <a:ext cx="7146235" cy="31544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B02AEB09-F43C-45C7-BF29-40F47CAB857A}"/>
              </a:ext>
            </a:extLst>
          </p:cNvPr>
          <p:cNvCxnSpPr/>
          <p:nvPr/>
        </p:nvCxnSpPr>
        <p:spPr>
          <a:xfrm>
            <a:off x="244006" y="4372208"/>
            <a:ext cx="714623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178E81F9-318E-4B69-BCD3-13DFF0B08F9D}"/>
              </a:ext>
            </a:extLst>
          </p:cNvPr>
          <p:cNvSpPr txBox="1"/>
          <p:nvPr/>
        </p:nvSpPr>
        <p:spPr>
          <a:xfrm>
            <a:off x="-95250" y="4465674"/>
            <a:ext cx="2669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002060"/>
                </a:solidFill>
              </a:rPr>
              <a:t>Genes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b="1" dirty="0" err="1">
                <a:solidFill>
                  <a:srgbClr val="002060"/>
                </a:solidFill>
              </a:rPr>
              <a:t>expressed</a:t>
            </a:r>
            <a:r>
              <a:rPr lang="fr-FR" b="1" dirty="0">
                <a:solidFill>
                  <a:srgbClr val="002060"/>
                </a:solidFill>
              </a:rPr>
              <a:t> in few </a:t>
            </a:r>
            <a:r>
              <a:rPr lang="fr-FR" b="1" dirty="0" err="1">
                <a:solidFill>
                  <a:srgbClr val="002060"/>
                </a:solidFill>
              </a:rPr>
              <a:t>cells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BCF0A69-D363-4AF4-BA30-70F858E11B26}"/>
              </a:ext>
            </a:extLst>
          </p:cNvPr>
          <p:cNvSpPr txBox="1"/>
          <p:nvPr/>
        </p:nvSpPr>
        <p:spPr>
          <a:xfrm>
            <a:off x="5443822" y="4412298"/>
            <a:ext cx="27991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Genes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expressed</a:t>
            </a:r>
            <a:r>
              <a:rPr lang="fr-FR" b="1" dirty="0">
                <a:solidFill>
                  <a:srgbClr val="FF0000"/>
                </a:solidFill>
              </a:rPr>
              <a:t> in </a:t>
            </a:r>
            <a:r>
              <a:rPr lang="fr-FR" b="1" dirty="0" err="1">
                <a:solidFill>
                  <a:srgbClr val="FF0000"/>
                </a:solidFill>
              </a:rPr>
              <a:t>most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cells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AFC9B7E-EA53-4019-B3DC-1A44E97D995C}"/>
              </a:ext>
            </a:extLst>
          </p:cNvPr>
          <p:cNvSpPr txBox="1"/>
          <p:nvPr/>
        </p:nvSpPr>
        <p:spPr>
          <a:xfrm>
            <a:off x="7224916" y="1969006"/>
            <a:ext cx="16978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Much more </a:t>
            </a:r>
            <a:r>
              <a:rPr lang="fr-FR" dirty="0" err="1"/>
              <a:t>zero</a:t>
            </a:r>
            <a:r>
              <a:rPr lang="fr-FR" dirty="0"/>
              <a:t> in single </a:t>
            </a:r>
            <a:r>
              <a:rPr lang="fr-FR" dirty="0" err="1"/>
              <a:t>cell</a:t>
            </a:r>
            <a:r>
              <a:rPr lang="fr-FR" dirty="0"/>
              <a:t> data.</a:t>
            </a:r>
          </a:p>
          <a:p>
            <a:endParaRPr lang="fr-FR" dirty="0"/>
          </a:p>
          <a:p>
            <a:r>
              <a:rPr lang="fr-FR" dirty="0"/>
              <a:t>Drop Out </a:t>
            </a:r>
            <a:r>
              <a:rPr lang="fr-FR" dirty="0" err="1"/>
              <a:t>Effect</a:t>
            </a:r>
            <a:r>
              <a:rPr lang="fr-FR" dirty="0"/>
              <a:t> 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9E9E243-AB06-41EF-A42B-0EE1F8961A32}"/>
              </a:ext>
            </a:extLst>
          </p:cNvPr>
          <p:cNvSpPr/>
          <p:nvPr/>
        </p:nvSpPr>
        <p:spPr>
          <a:xfrm>
            <a:off x="2046672" y="4813540"/>
            <a:ext cx="45127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Bacher</a:t>
            </a:r>
            <a:r>
              <a:rPr lang="en-GB" dirty="0"/>
              <a:t> and </a:t>
            </a:r>
            <a:r>
              <a:rPr lang="en-GB" dirty="0" err="1"/>
              <a:t>Kendziorski</a:t>
            </a:r>
            <a:r>
              <a:rPr lang="en-GB" dirty="0"/>
              <a:t> Genome Biology (2016) 17:63</a:t>
            </a:r>
          </a:p>
        </p:txBody>
      </p:sp>
    </p:spTree>
    <p:extLst>
      <p:ext uri="{BB962C8B-B14F-4D97-AF65-F5344CB8AC3E}">
        <p14:creationId xmlns:p14="http://schemas.microsoft.com/office/powerpoint/2010/main" val="4282526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C3AB4D4-4288-4DFF-9932-C4B948158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287" y="1083240"/>
            <a:ext cx="7477125" cy="4029075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6625B0E-4E0C-4C73-B4E8-DEBA8CD40296}"/>
              </a:ext>
            </a:extLst>
          </p:cNvPr>
          <p:cNvSpPr/>
          <p:nvPr/>
        </p:nvSpPr>
        <p:spPr>
          <a:xfrm>
            <a:off x="8506047" y="4465674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5ADB147-D62A-47D6-87C4-936DB8BC909A}"/>
              </a:ext>
            </a:extLst>
          </p:cNvPr>
          <p:cNvGrpSpPr/>
          <p:nvPr/>
        </p:nvGrpSpPr>
        <p:grpSpPr>
          <a:xfrm>
            <a:off x="-83170" y="-4786"/>
            <a:ext cx="9496425" cy="1123950"/>
            <a:chOff x="-95250" y="-28575"/>
            <a:chExt cx="9496425" cy="1123950"/>
          </a:xfrm>
          <a:solidFill>
            <a:srgbClr val="FF3399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E76768A-3EE2-4343-9828-605EAA6636E3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C823837-3337-4B90-A923-69ABE8B321FE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</p:grpSp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311700" y="7892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Imagine </a:t>
            </a:r>
            <a:r>
              <a:rPr lang="fr-FR" sz="2000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Clinical</a:t>
            </a:r>
            <a:r>
              <a:rPr lang="fr-FR" sz="2000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sz="2000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Bioinformatics</a:t>
            </a:r>
            <a:r>
              <a:rPr lang="fr-FR" sz="2000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sz="2000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Lab</a:t>
            </a:r>
            <a:r>
              <a:rPr lang="fr-FR" sz="2000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:  </a:t>
            </a:r>
            <a:r>
              <a:rPr lang="fr-FR" sz="2000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Functional</a:t>
            </a:r>
            <a:r>
              <a:rPr lang="fr-FR" sz="2000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sz="2000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assessment</a:t>
            </a:r>
            <a:r>
              <a:rPr lang="fr-FR" sz="2000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of rare </a:t>
            </a:r>
            <a:r>
              <a:rPr lang="fr-FR" sz="2000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genetic</a:t>
            </a:r>
            <a:r>
              <a:rPr lang="fr-FR" sz="2000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variants in rare </a:t>
            </a:r>
            <a:r>
              <a:rPr lang="fr-FR" sz="2000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human</a:t>
            </a:r>
            <a:r>
              <a:rPr lang="fr-FR" sz="2000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sz="2000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genetic</a:t>
            </a:r>
            <a:r>
              <a:rPr lang="fr-FR" sz="2000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sz="2000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disease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	</a:t>
            </a:r>
            <a:endParaRPr b="1" dirty="0">
              <a:solidFill>
                <a:schemeClr val="bg1"/>
              </a:solidFill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C9C082-16C5-4DFD-B384-723E1C85842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f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436700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5EB1123-B796-4D37-99B5-7D4B87AA2BD9}"/>
              </a:ext>
            </a:extLst>
          </p:cNvPr>
          <p:cNvSpPr/>
          <p:nvPr/>
        </p:nvSpPr>
        <p:spPr>
          <a:xfrm>
            <a:off x="8506047" y="4465674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07052A9-17B1-4EA8-9037-627874AD5425}"/>
              </a:ext>
            </a:extLst>
          </p:cNvPr>
          <p:cNvGrpSpPr/>
          <p:nvPr/>
        </p:nvGrpSpPr>
        <p:grpSpPr>
          <a:xfrm>
            <a:off x="-95250" y="-28575"/>
            <a:ext cx="9496425" cy="1123950"/>
            <a:chOff x="-95250" y="-28575"/>
            <a:chExt cx="9496425" cy="1123950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DC4E82E-390C-49E0-AF9E-63275743178C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8F3A746F-8EC0-4C8A-AEE9-F9C44F404F84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244006" y="9741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The Challenges of Single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Cell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: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Multimodality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of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gene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expression</a:t>
            </a:r>
            <a:endParaRPr b="1" dirty="0">
              <a:solidFill>
                <a:schemeClr val="bg1"/>
              </a:solidFill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A964D-B29C-496B-B668-491CEC7107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fr" dirty="0"/>
              <a:t>17</a:t>
            </a:r>
          </a:p>
        </p:txBody>
      </p:sp>
      <p:pic>
        <p:nvPicPr>
          <p:cNvPr id="9" name="Google Shape;189;p34">
            <a:extLst>
              <a:ext uri="{FF2B5EF4-FFF2-40B4-BE49-F238E27FC236}">
                <a16:creationId xmlns:a16="http://schemas.microsoft.com/office/drawing/2014/main" id="{0F5972DC-2920-43FD-8B66-25218F3353A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620" y="1291246"/>
            <a:ext cx="3576533" cy="3535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94;p35">
            <a:extLst>
              <a:ext uri="{FF2B5EF4-FFF2-40B4-BE49-F238E27FC236}">
                <a16:creationId xmlns:a16="http://schemas.microsoft.com/office/drawing/2014/main" id="{A893524D-E541-4B17-8E08-3A2D9A1376F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3481" y="1213957"/>
            <a:ext cx="3485926" cy="35493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BC86E43-5E64-4A05-87FA-F53EA9055A63}"/>
              </a:ext>
            </a:extLst>
          </p:cNvPr>
          <p:cNvSpPr/>
          <p:nvPr/>
        </p:nvSpPr>
        <p:spPr>
          <a:xfrm>
            <a:off x="2179027" y="4792803"/>
            <a:ext cx="45127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Bacher</a:t>
            </a:r>
            <a:r>
              <a:rPr lang="en-GB" dirty="0"/>
              <a:t> and </a:t>
            </a:r>
            <a:r>
              <a:rPr lang="en-GB" dirty="0" err="1"/>
              <a:t>Kendziorski</a:t>
            </a:r>
            <a:r>
              <a:rPr lang="en-GB" dirty="0"/>
              <a:t> Genome Biology (2016) 17:63</a:t>
            </a:r>
          </a:p>
        </p:txBody>
      </p:sp>
    </p:spTree>
    <p:extLst>
      <p:ext uri="{BB962C8B-B14F-4D97-AF65-F5344CB8AC3E}">
        <p14:creationId xmlns:p14="http://schemas.microsoft.com/office/powerpoint/2010/main" val="15399902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5EB1123-B796-4D37-99B5-7D4B87AA2BD9}"/>
              </a:ext>
            </a:extLst>
          </p:cNvPr>
          <p:cNvSpPr/>
          <p:nvPr/>
        </p:nvSpPr>
        <p:spPr>
          <a:xfrm>
            <a:off x="8506047" y="4465674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07052A9-17B1-4EA8-9037-627874AD5425}"/>
              </a:ext>
            </a:extLst>
          </p:cNvPr>
          <p:cNvGrpSpPr/>
          <p:nvPr/>
        </p:nvGrpSpPr>
        <p:grpSpPr>
          <a:xfrm>
            <a:off x="-95250" y="-28575"/>
            <a:ext cx="9496425" cy="1123950"/>
            <a:chOff x="-95250" y="-28575"/>
            <a:chExt cx="9496425" cy="1123950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DC4E82E-390C-49E0-AF9E-63275743178C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8F3A746F-8EC0-4C8A-AEE9-F9C44F404F84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244006" y="9741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The Challenges of Single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Cell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: Concurrent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Sequencing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of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other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OMICS</a:t>
            </a:r>
            <a:endParaRPr b="1" dirty="0">
              <a:solidFill>
                <a:schemeClr val="bg1"/>
              </a:solidFill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A964D-B29C-496B-B668-491CEC7107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fr" dirty="0"/>
              <a:t>18</a:t>
            </a:r>
          </a:p>
        </p:txBody>
      </p:sp>
      <p:pic>
        <p:nvPicPr>
          <p:cNvPr id="11" name="Picture 2" descr="https://lh3.googleusercontent.com/lrhRxZJmQI6ZZvGzaXQbblr8nJ_sTQtIo8B9qq7sp8lWaBbnbzYFe9y6OxNvU_FoEWRW1NZpMvTdLlQk1WeGhqKj9XKwKrMdsLe0bDPOY12TooF0RX-CWpHJ48D6-8UG73skDfTbSHM">
            <a:extLst>
              <a:ext uri="{FF2B5EF4-FFF2-40B4-BE49-F238E27FC236}">
                <a16:creationId xmlns:a16="http://schemas.microsoft.com/office/drawing/2014/main" id="{56F8063E-D22D-43B4-B15A-FAA1F74D2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565" y="1155885"/>
            <a:ext cx="5367482" cy="388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668C4A2-1963-4C89-A0A8-4E9F447E0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434" y="1199899"/>
            <a:ext cx="1476263" cy="14853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C4C9995-3956-45D4-924D-8BA6F0629AEF}"/>
              </a:ext>
            </a:extLst>
          </p:cNvPr>
          <p:cNvSpPr/>
          <p:nvPr/>
        </p:nvSpPr>
        <p:spPr>
          <a:xfrm>
            <a:off x="2346960" y="1661160"/>
            <a:ext cx="1127760" cy="1066800"/>
          </a:xfrm>
          <a:prstGeom prst="rect">
            <a:avLst/>
          </a:prstGeom>
          <a:noFill/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64C404DB-A690-4254-8056-E3F98FF29029}"/>
              </a:ext>
            </a:extLst>
          </p:cNvPr>
          <p:cNvCxnSpPr>
            <a:stCxn id="3" idx="1"/>
            <a:endCxn id="2" idx="3"/>
          </p:cNvCxnSpPr>
          <p:nvPr/>
        </p:nvCxnSpPr>
        <p:spPr>
          <a:xfrm flipH="1" flipV="1">
            <a:off x="1777697" y="1942587"/>
            <a:ext cx="569263" cy="251973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6B61017F-6005-4078-A51D-0DD3446FE2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405" y="2997297"/>
            <a:ext cx="1798320" cy="134874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E555DC3-3616-4477-90CB-2D2E940815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5245" y="2867154"/>
            <a:ext cx="1661108" cy="1609026"/>
          </a:xfrm>
          <a:prstGeom prst="rect">
            <a:avLst/>
          </a:prstGeom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B4556357-BE8C-4632-87BF-EA678FE0CA16}"/>
              </a:ext>
            </a:extLst>
          </p:cNvPr>
          <p:cNvCxnSpPr>
            <a:cxnSpLocks/>
            <a:stCxn id="29" idx="3"/>
            <a:endCxn id="15" idx="1"/>
          </p:cNvCxnSpPr>
          <p:nvPr/>
        </p:nvCxnSpPr>
        <p:spPr>
          <a:xfrm flipV="1">
            <a:off x="6840372" y="3671667"/>
            <a:ext cx="464873" cy="300749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 20">
            <a:extLst>
              <a:ext uri="{FF2B5EF4-FFF2-40B4-BE49-F238E27FC236}">
                <a16:creationId xmlns:a16="http://schemas.microsoft.com/office/drawing/2014/main" id="{969D9FAF-D643-44BF-9FE0-085CE85847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7614" y="1082727"/>
            <a:ext cx="1873200" cy="112392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F165ABC-B217-4F1D-824D-269BACFEA761}"/>
              </a:ext>
            </a:extLst>
          </p:cNvPr>
          <p:cNvSpPr/>
          <p:nvPr/>
        </p:nvSpPr>
        <p:spPr>
          <a:xfrm>
            <a:off x="3846083" y="1455165"/>
            <a:ext cx="1216792" cy="1066800"/>
          </a:xfrm>
          <a:prstGeom prst="rect">
            <a:avLst/>
          </a:prstGeom>
          <a:noFill/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" name="Connecteur : en angle 25">
            <a:extLst>
              <a:ext uri="{FF2B5EF4-FFF2-40B4-BE49-F238E27FC236}">
                <a16:creationId xmlns:a16="http://schemas.microsoft.com/office/drawing/2014/main" id="{2E6DC4DA-7837-46D6-8FC4-2C168A8B23D8}"/>
              </a:ext>
            </a:extLst>
          </p:cNvPr>
          <p:cNvCxnSpPr>
            <a:stCxn id="23" idx="0"/>
          </p:cNvCxnSpPr>
          <p:nvPr/>
        </p:nvCxnSpPr>
        <p:spPr>
          <a:xfrm rot="16200000" flipH="1">
            <a:off x="5632741" y="276902"/>
            <a:ext cx="199395" cy="2555921"/>
          </a:xfrm>
          <a:prstGeom prst="bentConnector4">
            <a:avLst>
              <a:gd name="adj1" fmla="val -114647"/>
              <a:gd name="adj2" fmla="val 83964"/>
            </a:avLst>
          </a:prstGeom>
          <a:ln>
            <a:solidFill>
              <a:srgbClr val="FF66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4CF0A7E0-0E8D-461B-B894-A4CE70E649B5}"/>
              </a:ext>
            </a:extLst>
          </p:cNvPr>
          <p:cNvSpPr/>
          <p:nvPr/>
        </p:nvSpPr>
        <p:spPr>
          <a:xfrm>
            <a:off x="4968239" y="3439016"/>
            <a:ext cx="1872133" cy="106680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4C2C1A9-5D79-4869-BF44-BAD18B8A24B1}"/>
              </a:ext>
            </a:extLst>
          </p:cNvPr>
          <p:cNvSpPr/>
          <p:nvPr/>
        </p:nvSpPr>
        <p:spPr>
          <a:xfrm>
            <a:off x="3931920" y="3972416"/>
            <a:ext cx="977720" cy="71388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6" name="Connecteur : en angle 35">
            <a:extLst>
              <a:ext uri="{FF2B5EF4-FFF2-40B4-BE49-F238E27FC236}">
                <a16:creationId xmlns:a16="http://schemas.microsoft.com/office/drawing/2014/main" id="{F2915EDB-D0DF-47BC-A657-038B7A9DC5EA}"/>
              </a:ext>
            </a:extLst>
          </p:cNvPr>
          <p:cNvCxnSpPr>
            <a:cxnSpLocks/>
            <a:stCxn id="33" idx="0"/>
          </p:cNvCxnSpPr>
          <p:nvPr/>
        </p:nvCxnSpPr>
        <p:spPr>
          <a:xfrm rot="16200000" flipV="1">
            <a:off x="2954193" y="2505828"/>
            <a:ext cx="451122" cy="2482053"/>
          </a:xfrm>
          <a:prstGeom prst="bentConnector2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959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5EB1123-B796-4D37-99B5-7D4B87AA2BD9}"/>
              </a:ext>
            </a:extLst>
          </p:cNvPr>
          <p:cNvSpPr/>
          <p:nvPr/>
        </p:nvSpPr>
        <p:spPr>
          <a:xfrm>
            <a:off x="8506047" y="4465674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07052A9-17B1-4EA8-9037-627874AD5425}"/>
              </a:ext>
            </a:extLst>
          </p:cNvPr>
          <p:cNvGrpSpPr/>
          <p:nvPr/>
        </p:nvGrpSpPr>
        <p:grpSpPr>
          <a:xfrm>
            <a:off x="-95250" y="-28575"/>
            <a:ext cx="9496425" cy="1123950"/>
            <a:chOff x="-95250" y="-28575"/>
            <a:chExt cx="9496425" cy="1123950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DC4E82E-390C-49E0-AF9E-63275743178C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8F3A746F-8EC0-4C8A-AEE9-F9C44F404F84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244006" y="9741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The Challenges of Single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Cell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:  About Hardware… </a:t>
            </a:r>
            <a:endParaRPr b="1" dirty="0">
              <a:solidFill>
                <a:schemeClr val="bg1"/>
              </a:solidFill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A964D-B29C-496B-B668-491CEC7107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fr" dirty="0"/>
              <a:t>19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602B83-B627-4EF6-8AAB-11E7EF2E1211}"/>
              </a:ext>
            </a:extLst>
          </p:cNvPr>
          <p:cNvSpPr/>
          <p:nvPr/>
        </p:nvSpPr>
        <p:spPr>
          <a:xfrm>
            <a:off x="900363" y="4311785"/>
            <a:ext cx="11785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666666"/>
                </a:solidFill>
                <a:latin typeface="Karla" panose="020B0604020202020204" charset="0"/>
              </a:rPr>
              <a:t>50 000 cells</a:t>
            </a:r>
            <a:endParaRPr lang="en-GB" dirty="0"/>
          </a:p>
        </p:txBody>
      </p:sp>
      <p:pic>
        <p:nvPicPr>
          <p:cNvPr id="6146" name="Picture 2" descr="https://lh5.googleusercontent.com/p8_7eYoooHJd9Axb1SUmlojUZPA2AT0DwaOFXR2XQAATsGvcSGfNxMLxGcrngSES-glJK3ioA3chdS_ULIIeSznDMFDwjcgkaRHBKQ0uPpn7vTtBAUrAXOSHGuXi5fva4wyZhWp1MOk">
            <a:extLst>
              <a:ext uri="{FF2B5EF4-FFF2-40B4-BE49-F238E27FC236}">
                <a16:creationId xmlns:a16="http://schemas.microsoft.com/office/drawing/2014/main" id="{66B0839F-4C13-4CAC-8A9D-10749F636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559" y="1902513"/>
            <a:ext cx="3148208" cy="224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888D3D5-85E9-4806-AF43-F79FC615D7D0}"/>
              </a:ext>
            </a:extLst>
          </p:cNvPr>
          <p:cNvSpPr/>
          <p:nvPr/>
        </p:nvSpPr>
        <p:spPr>
          <a:xfrm>
            <a:off x="3527916" y="4163080"/>
            <a:ext cx="19527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666666"/>
                </a:solidFill>
                <a:latin typeface="Karla" panose="020B0604020202020204" charset="0"/>
              </a:rPr>
              <a:t>Your Typical Laptop </a:t>
            </a:r>
          </a:p>
          <a:p>
            <a:r>
              <a:rPr lang="en-GB" b="1" dirty="0">
                <a:solidFill>
                  <a:srgbClr val="666666"/>
                </a:solidFill>
                <a:latin typeface="Karla" panose="020B0604020202020204" charset="0"/>
              </a:rPr>
              <a:t>with &lt;16Gb of Ram</a:t>
            </a:r>
            <a:endParaRPr lang="en-GB" dirty="0"/>
          </a:p>
        </p:txBody>
      </p:sp>
      <p:sp>
        <p:nvSpPr>
          <p:cNvPr id="18" name="Flèche : droite 17">
            <a:extLst>
              <a:ext uri="{FF2B5EF4-FFF2-40B4-BE49-F238E27FC236}">
                <a16:creationId xmlns:a16="http://schemas.microsoft.com/office/drawing/2014/main" id="{180A29A5-4683-496D-80FE-83822C4B9E4C}"/>
              </a:ext>
            </a:extLst>
          </p:cNvPr>
          <p:cNvSpPr/>
          <p:nvPr/>
        </p:nvSpPr>
        <p:spPr>
          <a:xfrm>
            <a:off x="2688775" y="2571750"/>
            <a:ext cx="678180" cy="453390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lèche : droite 18">
            <a:extLst>
              <a:ext uri="{FF2B5EF4-FFF2-40B4-BE49-F238E27FC236}">
                <a16:creationId xmlns:a16="http://schemas.microsoft.com/office/drawing/2014/main" id="{CC55D33E-160F-40FD-B15C-9D2CF7375A8C}"/>
              </a:ext>
            </a:extLst>
          </p:cNvPr>
          <p:cNvSpPr/>
          <p:nvPr/>
        </p:nvSpPr>
        <p:spPr>
          <a:xfrm>
            <a:off x="5686973" y="2571750"/>
            <a:ext cx="678180" cy="453390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63BBCF0-D401-4804-B2E8-ED8570ADF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9756" y="1694675"/>
            <a:ext cx="2194850" cy="217169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D6EA0A1-BFE1-4F8C-B8DF-D30ACA9567D6}"/>
              </a:ext>
            </a:extLst>
          </p:cNvPr>
          <p:cNvSpPr/>
          <p:nvPr/>
        </p:nvSpPr>
        <p:spPr>
          <a:xfrm>
            <a:off x="7162513" y="4163433"/>
            <a:ext cx="12891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666666"/>
                </a:solidFill>
                <a:latin typeface="Karla" panose="020B0604020202020204" charset="0"/>
              </a:rPr>
              <a:t>Your Results</a:t>
            </a:r>
            <a:endParaRPr lang="en-GB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7537C7E3-5A4C-4418-99FA-455D2163F1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840" y="1952522"/>
            <a:ext cx="2382574" cy="178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4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 animBg="1"/>
      <p:bldP spid="19" grpId="0" animBg="1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57784765-2D3A-4E5C-99C4-E08BA5B6F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497" y="1760221"/>
            <a:ext cx="2957566" cy="2171698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5EB1123-B796-4D37-99B5-7D4B87AA2BD9}"/>
              </a:ext>
            </a:extLst>
          </p:cNvPr>
          <p:cNvSpPr/>
          <p:nvPr/>
        </p:nvSpPr>
        <p:spPr>
          <a:xfrm>
            <a:off x="8506047" y="4465674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07052A9-17B1-4EA8-9037-627874AD5425}"/>
              </a:ext>
            </a:extLst>
          </p:cNvPr>
          <p:cNvGrpSpPr/>
          <p:nvPr/>
        </p:nvGrpSpPr>
        <p:grpSpPr>
          <a:xfrm>
            <a:off x="-95250" y="-28575"/>
            <a:ext cx="9496425" cy="1123950"/>
            <a:chOff x="-95250" y="-28575"/>
            <a:chExt cx="9496425" cy="1123950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DC4E82E-390C-49E0-AF9E-63275743178C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8F3A746F-8EC0-4C8A-AEE9-F9C44F404F84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244006" y="9741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The Challenges of Single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Cell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: About Hardware… </a:t>
            </a:r>
            <a:endParaRPr b="1" dirty="0">
              <a:solidFill>
                <a:schemeClr val="bg1"/>
              </a:solidFill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A964D-B29C-496B-B668-491CEC7107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fr" dirty="0"/>
              <a:t>20</a:t>
            </a:r>
          </a:p>
        </p:txBody>
      </p:sp>
      <p:pic>
        <p:nvPicPr>
          <p:cNvPr id="13" name="Picture 2" descr="https://lh5.googleusercontent.com/wIboDRNQ20GouITakS2__-gGqAmbkXFSEcVa6g7CiqhTyykfJcHbUNFZm7Ki4cMbY-lwJW7Q284mj70zAGdcpdmTudEVYJx4GfYQet72PRO_dClP31-Jv9Y2jBwIf8CSSw5a4oJhTDc">
            <a:extLst>
              <a:ext uri="{FF2B5EF4-FFF2-40B4-BE49-F238E27FC236}">
                <a16:creationId xmlns:a16="http://schemas.microsoft.com/office/drawing/2014/main" id="{8BE1850A-519B-4086-A2E9-CF6460292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080" y="1438660"/>
            <a:ext cx="2919920" cy="252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602B83-B627-4EF6-8AAB-11E7EF2E1211}"/>
              </a:ext>
            </a:extLst>
          </p:cNvPr>
          <p:cNvSpPr/>
          <p:nvPr/>
        </p:nvSpPr>
        <p:spPr>
          <a:xfrm>
            <a:off x="900363" y="4311785"/>
            <a:ext cx="11785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666666"/>
                </a:solidFill>
                <a:latin typeface="Karla" panose="020B0604020202020204" charset="0"/>
              </a:rPr>
              <a:t>50 000 cells</a:t>
            </a:r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88D3D5-85E9-4806-AF43-F79FC615D7D0}"/>
              </a:ext>
            </a:extLst>
          </p:cNvPr>
          <p:cNvSpPr/>
          <p:nvPr/>
        </p:nvSpPr>
        <p:spPr>
          <a:xfrm>
            <a:off x="3608434" y="4226672"/>
            <a:ext cx="19271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666666"/>
                </a:solidFill>
                <a:latin typeface="Karla" panose="020B0604020202020204" charset="0"/>
              </a:rPr>
              <a:t>Workstation/ Server </a:t>
            </a:r>
          </a:p>
          <a:p>
            <a:pPr algn="ctr"/>
            <a:r>
              <a:rPr lang="en-GB" b="1" dirty="0">
                <a:solidFill>
                  <a:srgbClr val="666666"/>
                </a:solidFill>
                <a:latin typeface="Karla" panose="020B0604020202020204" charset="0"/>
              </a:rPr>
              <a:t>32Gb &gt; Ram</a:t>
            </a:r>
            <a:endParaRPr lang="en-GB" dirty="0"/>
          </a:p>
        </p:txBody>
      </p:sp>
      <p:sp>
        <p:nvSpPr>
          <p:cNvPr id="18" name="Flèche : droite 17">
            <a:extLst>
              <a:ext uri="{FF2B5EF4-FFF2-40B4-BE49-F238E27FC236}">
                <a16:creationId xmlns:a16="http://schemas.microsoft.com/office/drawing/2014/main" id="{180A29A5-4683-496D-80FE-83822C4B9E4C}"/>
              </a:ext>
            </a:extLst>
          </p:cNvPr>
          <p:cNvSpPr/>
          <p:nvPr/>
        </p:nvSpPr>
        <p:spPr>
          <a:xfrm>
            <a:off x="2688775" y="2571750"/>
            <a:ext cx="678180" cy="453390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lèche : droite 18">
            <a:extLst>
              <a:ext uri="{FF2B5EF4-FFF2-40B4-BE49-F238E27FC236}">
                <a16:creationId xmlns:a16="http://schemas.microsoft.com/office/drawing/2014/main" id="{CC55D33E-160F-40FD-B15C-9D2CF7375A8C}"/>
              </a:ext>
            </a:extLst>
          </p:cNvPr>
          <p:cNvSpPr/>
          <p:nvPr/>
        </p:nvSpPr>
        <p:spPr>
          <a:xfrm>
            <a:off x="5437957" y="2553829"/>
            <a:ext cx="678180" cy="453390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D6EA0A1-BFE1-4F8C-B8DF-D30ACA9567D6}"/>
              </a:ext>
            </a:extLst>
          </p:cNvPr>
          <p:cNvSpPr/>
          <p:nvPr/>
        </p:nvSpPr>
        <p:spPr>
          <a:xfrm>
            <a:off x="7162513" y="4163433"/>
            <a:ext cx="12891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666666"/>
                </a:solidFill>
                <a:latin typeface="Karla" panose="020B0604020202020204" charset="0"/>
              </a:rPr>
              <a:t>Your Results</a:t>
            </a:r>
            <a:endParaRPr lang="en-GB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4C2B4993-2A6B-42C0-A4BB-4BA8DD4EF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840" y="1952522"/>
            <a:ext cx="2382574" cy="178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00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2"/>
          <p:cNvSpPr txBox="1">
            <a:spLocks noGrp="1"/>
          </p:cNvSpPr>
          <p:nvPr>
            <p:ph type="ctrTitle"/>
          </p:nvPr>
        </p:nvSpPr>
        <p:spPr>
          <a:xfrm>
            <a:off x="648300" y="634189"/>
            <a:ext cx="3522300" cy="2989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200"/>
              <a:buFont typeface="Montserrat"/>
              <a:buNone/>
            </a:pPr>
            <a:r>
              <a:rPr lang="en-US" sz="7200" b="1" i="0" u="none" strike="noStrike" cap="none" dirty="0">
                <a:solidFill>
                  <a:srgbClr val="FF6699"/>
                </a:solidFill>
                <a:sym typeface="Montserrat"/>
              </a:rPr>
              <a:t>3.</a:t>
            </a:r>
            <a:endParaRPr dirty="0">
              <a:solidFill>
                <a:srgbClr val="FF6699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Montserrat"/>
              <a:buNone/>
            </a:pPr>
            <a:r>
              <a:rPr lang="en-US" sz="3000" b="1" i="0" u="none" strike="noStrike" cap="none" dirty="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Methods, Tools and Software</a:t>
            </a:r>
            <a:endParaRPr sz="3000" b="1" i="0" u="none" strike="noStrike" cap="none" dirty="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5853893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5EB1123-B796-4D37-99B5-7D4B87AA2BD9}"/>
              </a:ext>
            </a:extLst>
          </p:cNvPr>
          <p:cNvSpPr/>
          <p:nvPr/>
        </p:nvSpPr>
        <p:spPr>
          <a:xfrm>
            <a:off x="8506047" y="4465674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07052A9-17B1-4EA8-9037-627874AD5425}"/>
              </a:ext>
            </a:extLst>
          </p:cNvPr>
          <p:cNvGrpSpPr/>
          <p:nvPr/>
        </p:nvGrpSpPr>
        <p:grpSpPr>
          <a:xfrm>
            <a:off x="-19050" y="-28575"/>
            <a:ext cx="9496425" cy="1137098"/>
            <a:chOff x="-19050" y="-28575"/>
            <a:chExt cx="9496425" cy="1137098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DC4E82E-390C-49E0-AF9E-63275743178C}"/>
                </a:ext>
              </a:extLst>
            </p:cNvPr>
            <p:cNvSpPr/>
            <p:nvPr/>
          </p:nvSpPr>
          <p:spPr>
            <a:xfrm>
              <a:off x="-19050" y="470348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8F3A746F-8EC0-4C8A-AEE9-F9C44F404F84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244006" y="9741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SC data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analysis</a:t>
            </a:r>
            <a:endParaRPr b="1" dirty="0">
              <a:solidFill>
                <a:schemeClr val="bg1"/>
              </a:solidFill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A964D-B29C-496B-B668-491CEC7107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fr" dirty="0"/>
              <a:t>21</a:t>
            </a:r>
          </a:p>
        </p:txBody>
      </p:sp>
      <p:pic>
        <p:nvPicPr>
          <p:cNvPr id="9" name="Google Shape;119;p21">
            <a:extLst>
              <a:ext uri="{FF2B5EF4-FFF2-40B4-BE49-F238E27FC236}">
                <a16:creationId xmlns:a16="http://schemas.microsoft.com/office/drawing/2014/main" id="{5E104549-BFC4-4EB6-8796-43AAEC60FD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490" y="1189040"/>
            <a:ext cx="4447610" cy="39996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5144AF0-517A-4972-BD07-E402EFC629F9}"/>
              </a:ext>
            </a:extLst>
          </p:cNvPr>
          <p:cNvSpPr txBox="1"/>
          <p:nvPr/>
        </p:nvSpPr>
        <p:spPr>
          <a:xfrm>
            <a:off x="4921141" y="2881087"/>
            <a:ext cx="3948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Many</a:t>
            </a:r>
            <a:r>
              <a:rPr lang="fr-FR" b="1" dirty="0"/>
              <a:t> </a:t>
            </a:r>
            <a:r>
              <a:rPr lang="fr-FR" b="1" dirty="0" err="1"/>
              <a:t>different</a:t>
            </a:r>
            <a:r>
              <a:rPr lang="fr-FR" b="1" dirty="0"/>
              <a:t> aspect in single </a:t>
            </a:r>
            <a:r>
              <a:rPr lang="fr-FR" b="1" dirty="0" err="1"/>
              <a:t>cell</a:t>
            </a:r>
            <a:r>
              <a:rPr lang="fr-FR" b="1" dirty="0"/>
              <a:t> </a:t>
            </a:r>
            <a:r>
              <a:rPr lang="fr-FR" b="1" dirty="0" err="1"/>
              <a:t>analysis</a:t>
            </a:r>
            <a:r>
              <a:rPr lang="fr-FR" b="1" dirty="0"/>
              <a:t>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5862329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">
            <a:extLst>
              <a:ext uri="{FF2B5EF4-FFF2-40B4-BE49-F238E27FC236}">
                <a16:creationId xmlns:a16="http://schemas.microsoft.com/office/drawing/2014/main" id="{F037A6DE-682F-4440-92C5-4C7F67A4F93D}"/>
              </a:ext>
            </a:extLst>
          </p:cNvPr>
          <p:cNvGrpSpPr/>
          <p:nvPr/>
        </p:nvGrpSpPr>
        <p:grpSpPr>
          <a:xfrm>
            <a:off x="-19050" y="-28575"/>
            <a:ext cx="9496425" cy="1137098"/>
            <a:chOff x="-19050" y="-28575"/>
            <a:chExt cx="9496425" cy="1137098"/>
          </a:xfrm>
        </p:grpSpPr>
        <p:sp>
          <p:nvSpPr>
            <p:cNvPr id="13" name="Freeform: Shape 5">
              <a:extLst>
                <a:ext uri="{FF2B5EF4-FFF2-40B4-BE49-F238E27FC236}">
                  <a16:creationId xmlns:a16="http://schemas.microsoft.com/office/drawing/2014/main" id="{27125F1F-92C4-49D3-BA02-69C29BA6E5CA}"/>
                </a:ext>
              </a:extLst>
            </p:cNvPr>
            <p:cNvSpPr/>
            <p:nvPr/>
          </p:nvSpPr>
          <p:spPr>
            <a:xfrm>
              <a:off x="-19050" y="470348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Freeform: Shape 3">
              <a:extLst>
                <a:ext uri="{FF2B5EF4-FFF2-40B4-BE49-F238E27FC236}">
                  <a16:creationId xmlns:a16="http://schemas.microsoft.com/office/drawing/2014/main" id="{9C998D5C-FE46-4970-AD46-A33A4F6E3E73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5EB1123-B796-4D37-99B5-7D4B87AA2BD9}"/>
              </a:ext>
            </a:extLst>
          </p:cNvPr>
          <p:cNvSpPr/>
          <p:nvPr/>
        </p:nvSpPr>
        <p:spPr>
          <a:xfrm>
            <a:off x="8506047" y="4465674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244006" y="9741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SC data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analysis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: Basic workflow</a:t>
            </a:r>
            <a:endParaRPr b="1" dirty="0">
              <a:solidFill>
                <a:schemeClr val="bg1"/>
              </a:solidFill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A964D-B29C-496B-B668-491CEC7107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fr" dirty="0"/>
              <a:t>22</a:t>
            </a:r>
          </a:p>
        </p:txBody>
      </p:sp>
      <p:pic>
        <p:nvPicPr>
          <p:cNvPr id="17" name="Google Shape;209;p38">
            <a:extLst>
              <a:ext uri="{FF2B5EF4-FFF2-40B4-BE49-F238E27FC236}">
                <a16:creationId xmlns:a16="http://schemas.microsoft.com/office/drawing/2014/main" id="{57B3FF22-1837-475A-BCC9-6F4E9041774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1559" y="1176668"/>
            <a:ext cx="5015753" cy="39668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92263A-C9C4-4911-881E-B279D97C382F}"/>
              </a:ext>
            </a:extLst>
          </p:cNvPr>
          <p:cNvSpPr/>
          <p:nvPr/>
        </p:nvSpPr>
        <p:spPr>
          <a:xfrm>
            <a:off x="1019669" y="2825362"/>
            <a:ext cx="5066299" cy="23181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F36ADC3-7BB9-450B-BEAA-DD7E17714B21}"/>
              </a:ext>
            </a:extLst>
          </p:cNvPr>
          <p:cNvSpPr txBox="1"/>
          <p:nvPr/>
        </p:nvSpPr>
        <p:spPr>
          <a:xfrm>
            <a:off x="6340642" y="1806480"/>
            <a:ext cx="2254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Downstream</a:t>
            </a:r>
            <a:r>
              <a:rPr lang="fr-FR" b="1" dirty="0"/>
              <a:t> </a:t>
            </a:r>
            <a:r>
              <a:rPr lang="fr-FR" b="1" dirty="0" err="1"/>
              <a:t>Analysis</a:t>
            </a:r>
            <a:endParaRPr lang="en-GB" b="1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09A7940-3CA6-42D5-BC8D-1DF9317D14AD}"/>
              </a:ext>
            </a:extLst>
          </p:cNvPr>
          <p:cNvSpPr txBox="1"/>
          <p:nvPr/>
        </p:nvSpPr>
        <p:spPr>
          <a:xfrm>
            <a:off x="6340642" y="3691659"/>
            <a:ext cx="2254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Upstream</a:t>
            </a:r>
            <a:r>
              <a:rPr lang="fr-FR" b="1" dirty="0"/>
              <a:t> </a:t>
            </a:r>
            <a:r>
              <a:rPr lang="fr-FR" b="1" dirty="0" err="1"/>
              <a:t>Analysis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66730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6">
            <a:extLst>
              <a:ext uri="{FF2B5EF4-FFF2-40B4-BE49-F238E27FC236}">
                <a16:creationId xmlns:a16="http://schemas.microsoft.com/office/drawing/2014/main" id="{186AEC6D-6075-4D37-B82D-2501B5D79BF7}"/>
              </a:ext>
            </a:extLst>
          </p:cNvPr>
          <p:cNvGrpSpPr/>
          <p:nvPr/>
        </p:nvGrpSpPr>
        <p:grpSpPr>
          <a:xfrm>
            <a:off x="-19050" y="-28575"/>
            <a:ext cx="9496425" cy="1137098"/>
            <a:chOff x="-19050" y="-28575"/>
            <a:chExt cx="9496425" cy="1137098"/>
          </a:xfrm>
        </p:grpSpPr>
        <p:sp>
          <p:nvSpPr>
            <p:cNvPr id="12" name="Freeform: Shape 5">
              <a:extLst>
                <a:ext uri="{FF2B5EF4-FFF2-40B4-BE49-F238E27FC236}">
                  <a16:creationId xmlns:a16="http://schemas.microsoft.com/office/drawing/2014/main" id="{2031C743-28E5-41DA-8DFC-191E55619C7A}"/>
                </a:ext>
              </a:extLst>
            </p:cNvPr>
            <p:cNvSpPr/>
            <p:nvPr/>
          </p:nvSpPr>
          <p:spPr>
            <a:xfrm>
              <a:off x="-19050" y="470348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Freeform: Shape 3">
              <a:extLst>
                <a:ext uri="{FF2B5EF4-FFF2-40B4-BE49-F238E27FC236}">
                  <a16:creationId xmlns:a16="http://schemas.microsoft.com/office/drawing/2014/main" id="{E650A63E-ADB5-4688-842F-1A9D11A64BAF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5EB1123-B796-4D37-99B5-7D4B87AA2BD9}"/>
              </a:ext>
            </a:extLst>
          </p:cNvPr>
          <p:cNvSpPr/>
          <p:nvPr/>
        </p:nvSpPr>
        <p:spPr>
          <a:xfrm>
            <a:off x="8506047" y="4465674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244006" y="9741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SC data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analysis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: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tools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and software</a:t>
            </a:r>
            <a:endParaRPr b="1" dirty="0">
              <a:solidFill>
                <a:schemeClr val="bg1"/>
              </a:solidFill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A964D-B29C-496B-B668-491CEC7107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fr" dirty="0"/>
              <a:t>23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922F7CB-1C5D-41DD-A2D4-B9E849A83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06" y="1154685"/>
            <a:ext cx="5150244" cy="397928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9FD4CE0-A16E-4734-8F2F-68A33D927AB9}"/>
              </a:ext>
            </a:extLst>
          </p:cNvPr>
          <p:cNvSpPr/>
          <p:nvPr/>
        </p:nvSpPr>
        <p:spPr>
          <a:xfrm>
            <a:off x="5394251" y="2080145"/>
            <a:ext cx="36545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err="1"/>
              <a:t>scRNA</a:t>
            </a:r>
            <a:r>
              <a:rPr lang="en-GB" b="1" dirty="0"/>
              <a:t>-tools</a:t>
            </a:r>
            <a:r>
              <a:rPr lang="en-GB" dirty="0"/>
              <a:t>:</a:t>
            </a:r>
          </a:p>
          <a:p>
            <a:endParaRPr lang="en-GB" dirty="0"/>
          </a:p>
          <a:p>
            <a:r>
              <a:rPr lang="en-GB" dirty="0"/>
              <a:t>Database of tools available for single cell data analysis.</a:t>
            </a:r>
          </a:p>
          <a:p>
            <a:endParaRPr lang="en-GB" dirty="0"/>
          </a:p>
          <a:p>
            <a:r>
              <a:rPr lang="en-GB" dirty="0"/>
              <a:t>Currently 444 different tools listed for both upstream analysis and downstream.</a:t>
            </a:r>
          </a:p>
          <a:p>
            <a:endParaRPr lang="en-GB" dirty="0"/>
          </a:p>
          <a:p>
            <a:endParaRPr lang="en-GB" dirty="0"/>
          </a:p>
          <a:p>
            <a:br>
              <a:rPr lang="en-GB" dirty="0"/>
            </a:b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868134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6">
            <a:extLst>
              <a:ext uri="{FF2B5EF4-FFF2-40B4-BE49-F238E27FC236}">
                <a16:creationId xmlns:a16="http://schemas.microsoft.com/office/drawing/2014/main" id="{1B63D780-AFBF-4920-830A-E5D97D24CE87}"/>
              </a:ext>
            </a:extLst>
          </p:cNvPr>
          <p:cNvGrpSpPr/>
          <p:nvPr/>
        </p:nvGrpSpPr>
        <p:grpSpPr>
          <a:xfrm>
            <a:off x="-19050" y="-28575"/>
            <a:ext cx="9496425" cy="1137098"/>
            <a:chOff x="-19050" y="-28575"/>
            <a:chExt cx="9496425" cy="1137098"/>
          </a:xfrm>
        </p:grpSpPr>
        <p:sp>
          <p:nvSpPr>
            <p:cNvPr id="16" name="Freeform: Shape 5">
              <a:extLst>
                <a:ext uri="{FF2B5EF4-FFF2-40B4-BE49-F238E27FC236}">
                  <a16:creationId xmlns:a16="http://schemas.microsoft.com/office/drawing/2014/main" id="{1B89B52B-3950-47EC-99E2-DA5C6C75155E}"/>
                </a:ext>
              </a:extLst>
            </p:cNvPr>
            <p:cNvSpPr/>
            <p:nvPr/>
          </p:nvSpPr>
          <p:spPr>
            <a:xfrm>
              <a:off x="-19050" y="470348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Freeform: Shape 3">
              <a:extLst>
                <a:ext uri="{FF2B5EF4-FFF2-40B4-BE49-F238E27FC236}">
                  <a16:creationId xmlns:a16="http://schemas.microsoft.com/office/drawing/2014/main" id="{108B8857-0F58-412F-8721-86C1F179C30B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5EB1123-B796-4D37-99B5-7D4B87AA2BD9}"/>
              </a:ext>
            </a:extLst>
          </p:cNvPr>
          <p:cNvSpPr/>
          <p:nvPr/>
        </p:nvSpPr>
        <p:spPr>
          <a:xfrm>
            <a:off x="8506047" y="4465674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244006" y="9741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Analysis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methods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: All in one Pipelines</a:t>
            </a:r>
            <a:endParaRPr b="1" dirty="0">
              <a:solidFill>
                <a:schemeClr val="bg1"/>
              </a:solidFill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A964D-B29C-496B-B668-491CEC7107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fr" dirty="0"/>
              <a:t>24</a:t>
            </a:r>
          </a:p>
        </p:txBody>
      </p:sp>
      <p:pic>
        <p:nvPicPr>
          <p:cNvPr id="21" name="Google Shape;492;p80">
            <a:extLst>
              <a:ext uri="{FF2B5EF4-FFF2-40B4-BE49-F238E27FC236}">
                <a16:creationId xmlns:a16="http://schemas.microsoft.com/office/drawing/2014/main" id="{9EB8DE3A-ECE4-4B67-8B89-3D84A01CAC5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5275" y="2520607"/>
            <a:ext cx="2231437" cy="175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493;p80">
            <a:extLst>
              <a:ext uri="{FF2B5EF4-FFF2-40B4-BE49-F238E27FC236}">
                <a16:creationId xmlns:a16="http://schemas.microsoft.com/office/drawing/2014/main" id="{691E33FD-07CD-4CE3-AACD-03557E852D0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0674" y="2520607"/>
            <a:ext cx="1754601" cy="175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494;p80">
            <a:extLst>
              <a:ext uri="{FF2B5EF4-FFF2-40B4-BE49-F238E27FC236}">
                <a16:creationId xmlns:a16="http://schemas.microsoft.com/office/drawing/2014/main" id="{6B13370A-8EAA-4991-86CC-72D50529322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9100" y="1254318"/>
            <a:ext cx="3303788" cy="96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495;p80">
            <a:extLst>
              <a:ext uri="{FF2B5EF4-FFF2-40B4-BE49-F238E27FC236}">
                <a16:creationId xmlns:a16="http://schemas.microsoft.com/office/drawing/2014/main" id="{591F3E6A-8016-4E9D-8128-CDEE897B9766}"/>
              </a:ext>
            </a:extLst>
          </p:cNvPr>
          <p:cNvSpPr txBox="1"/>
          <p:nvPr/>
        </p:nvSpPr>
        <p:spPr>
          <a:xfrm>
            <a:off x="917494" y="4512319"/>
            <a:ext cx="23070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https://satijalab.org/seurat/</a:t>
            </a:r>
            <a:endParaRPr/>
          </a:p>
        </p:txBody>
      </p:sp>
      <p:pic>
        <p:nvPicPr>
          <p:cNvPr id="25" name="Google Shape;496;p80">
            <a:extLst>
              <a:ext uri="{FF2B5EF4-FFF2-40B4-BE49-F238E27FC236}">
                <a16:creationId xmlns:a16="http://schemas.microsoft.com/office/drawing/2014/main" id="{91C8DD36-4953-45FF-A5AA-9A40F941955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20224" y="1126110"/>
            <a:ext cx="2775502" cy="122401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497;p80">
            <a:extLst>
              <a:ext uri="{FF2B5EF4-FFF2-40B4-BE49-F238E27FC236}">
                <a16:creationId xmlns:a16="http://schemas.microsoft.com/office/drawing/2014/main" id="{B050FDBB-218C-43B5-B9D4-753F2EA509CC}"/>
              </a:ext>
            </a:extLst>
          </p:cNvPr>
          <p:cNvSpPr txBox="1"/>
          <p:nvPr/>
        </p:nvSpPr>
        <p:spPr>
          <a:xfrm>
            <a:off x="4312775" y="4473019"/>
            <a:ext cx="3590400" cy="4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https://scanpy.readthedocs.io/en/stable/</a:t>
            </a:r>
            <a:endParaRPr/>
          </a:p>
        </p:txBody>
      </p:sp>
      <p:cxnSp>
        <p:nvCxnSpPr>
          <p:cNvPr id="27" name="Google Shape;498;p80">
            <a:extLst>
              <a:ext uri="{FF2B5EF4-FFF2-40B4-BE49-F238E27FC236}">
                <a16:creationId xmlns:a16="http://schemas.microsoft.com/office/drawing/2014/main" id="{2D48A799-8127-4721-91B7-35B1A3D9F68D}"/>
              </a:ext>
            </a:extLst>
          </p:cNvPr>
          <p:cNvCxnSpPr/>
          <p:nvPr/>
        </p:nvCxnSpPr>
        <p:spPr>
          <a:xfrm>
            <a:off x="4031350" y="1249069"/>
            <a:ext cx="0" cy="3555300"/>
          </a:xfrm>
          <a:prstGeom prst="straightConnector1">
            <a:avLst/>
          </a:prstGeom>
          <a:noFill/>
          <a:ln w="1524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0624406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2"/>
          <p:cNvSpPr txBox="1">
            <a:spLocks noGrp="1"/>
          </p:cNvSpPr>
          <p:nvPr>
            <p:ph type="ctrTitle"/>
          </p:nvPr>
        </p:nvSpPr>
        <p:spPr>
          <a:xfrm>
            <a:off x="648300" y="634189"/>
            <a:ext cx="3522300" cy="2989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200"/>
              <a:buFont typeface="Montserrat"/>
              <a:buNone/>
            </a:pPr>
            <a:r>
              <a:rPr lang="en-US" sz="7200" dirty="0">
                <a:solidFill>
                  <a:schemeClr val="accent6"/>
                </a:solidFill>
              </a:rPr>
              <a:t>4</a:t>
            </a:r>
            <a:r>
              <a:rPr lang="en-US" sz="7200" b="1" i="0" u="none" strike="noStrike" cap="none" dirty="0">
                <a:solidFill>
                  <a:schemeClr val="accent6"/>
                </a:solidFill>
                <a:sym typeface="Montserrat"/>
              </a:rPr>
              <a:t>.</a:t>
            </a:r>
            <a:endParaRPr dirty="0">
              <a:solidFill>
                <a:schemeClr val="accent6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Montserrat"/>
              <a:buNone/>
            </a:pPr>
            <a:r>
              <a:rPr lang="en-US" sz="3000" b="1" i="0" u="none" strike="noStrike" cap="none" dirty="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Dimensionality Reduction</a:t>
            </a:r>
            <a:endParaRPr sz="3000" b="1" i="0" u="none" strike="noStrike" cap="none" dirty="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024916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2"/>
          <p:cNvSpPr txBox="1">
            <a:spLocks noGrp="1"/>
          </p:cNvSpPr>
          <p:nvPr>
            <p:ph type="ctrTitle"/>
          </p:nvPr>
        </p:nvSpPr>
        <p:spPr>
          <a:xfrm>
            <a:off x="648300" y="634189"/>
            <a:ext cx="3522300" cy="2989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200"/>
              <a:buFont typeface="Montserrat"/>
              <a:buNone/>
            </a:pPr>
            <a:r>
              <a:rPr lang="en-US" sz="7200" dirty="0">
                <a:solidFill>
                  <a:schemeClr val="accent4"/>
                </a:solidFill>
              </a:rPr>
              <a:t>1</a:t>
            </a:r>
            <a:r>
              <a:rPr lang="en-US" sz="7200" b="1" i="0" u="none" strike="noStrike" cap="none" dirty="0">
                <a:solidFill>
                  <a:schemeClr val="accent4"/>
                </a:solidFill>
                <a:sym typeface="Montserrat"/>
              </a:rPr>
              <a:t>.</a:t>
            </a:r>
            <a:endParaRPr dirty="0">
              <a:solidFill>
                <a:schemeClr val="accent4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Montserrat"/>
              <a:buNone/>
            </a:pPr>
            <a:r>
              <a:rPr lang="en-US" sz="3000" b="1" i="0" u="none" strike="noStrike" cap="none" dirty="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Single Cell, the Good Part</a:t>
            </a:r>
            <a:endParaRPr sz="3000" b="1" i="0" u="none" strike="noStrike" cap="none" dirty="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315329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70">
            <a:extLst>
              <a:ext uri="{FF2B5EF4-FFF2-40B4-BE49-F238E27FC236}">
                <a16:creationId xmlns:a16="http://schemas.microsoft.com/office/drawing/2014/main" id="{34B0CD4D-D228-43F2-B56B-111BF44CB773}"/>
              </a:ext>
            </a:extLst>
          </p:cNvPr>
          <p:cNvGrpSpPr/>
          <p:nvPr/>
        </p:nvGrpSpPr>
        <p:grpSpPr>
          <a:xfrm>
            <a:off x="-95250" y="-28575"/>
            <a:ext cx="9496425" cy="1123950"/>
            <a:chOff x="-95250" y="-28575"/>
            <a:chExt cx="9496425" cy="1123950"/>
          </a:xfrm>
        </p:grpSpPr>
        <p:sp>
          <p:nvSpPr>
            <p:cNvPr id="12" name="Freeform: Shape 71">
              <a:extLst>
                <a:ext uri="{FF2B5EF4-FFF2-40B4-BE49-F238E27FC236}">
                  <a16:creationId xmlns:a16="http://schemas.microsoft.com/office/drawing/2014/main" id="{B2150A8A-6A39-4E49-B629-B6218A7EFEBE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CC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Freeform: Shape 72">
              <a:extLst>
                <a:ext uri="{FF2B5EF4-FFF2-40B4-BE49-F238E27FC236}">
                  <a16:creationId xmlns:a16="http://schemas.microsoft.com/office/drawing/2014/main" id="{F64698B8-3AEC-4A06-8A91-BD95682D5562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C5122DDE-CD9C-4754-AD2A-74939EE9E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59" y="1333140"/>
            <a:ext cx="7868094" cy="3684174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5EB1123-B796-4D37-99B5-7D4B87AA2BD9}"/>
              </a:ext>
            </a:extLst>
          </p:cNvPr>
          <p:cNvSpPr/>
          <p:nvPr/>
        </p:nvSpPr>
        <p:spPr>
          <a:xfrm>
            <a:off x="8506047" y="4465674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244006" y="9741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Single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Cell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Data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Analysis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: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Dimensionality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Reduction</a:t>
            </a:r>
            <a:endParaRPr b="1" dirty="0">
              <a:solidFill>
                <a:schemeClr val="bg1"/>
              </a:solidFill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A964D-B29C-496B-B668-491CEC7107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fr" dirty="0"/>
              <a:t>25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92263A-C9C4-4911-881E-B279D97C382F}"/>
              </a:ext>
            </a:extLst>
          </p:cNvPr>
          <p:cNvSpPr/>
          <p:nvPr/>
        </p:nvSpPr>
        <p:spPr>
          <a:xfrm>
            <a:off x="563867" y="1837276"/>
            <a:ext cx="1926670" cy="24459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373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A7E23907-F5FE-4180-B4CB-95B3F55F38E6}"/>
              </a:ext>
            </a:extLst>
          </p:cNvPr>
          <p:cNvSpPr/>
          <p:nvPr/>
        </p:nvSpPr>
        <p:spPr>
          <a:xfrm>
            <a:off x="8506047" y="4465674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CC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E8000A0-4ACD-4A9E-A222-D75B315C0D76}"/>
              </a:ext>
            </a:extLst>
          </p:cNvPr>
          <p:cNvGrpSpPr/>
          <p:nvPr/>
        </p:nvGrpSpPr>
        <p:grpSpPr>
          <a:xfrm>
            <a:off x="-95250" y="-28575"/>
            <a:ext cx="9496425" cy="1123950"/>
            <a:chOff x="-95250" y="-28575"/>
            <a:chExt cx="9496425" cy="1123950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70F1667-1B8B-4508-A571-96242920952E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CC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57936CB0-BD5A-4EE4-BF06-7321C7EF9EB4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311700" y="5654"/>
            <a:ext cx="8520600" cy="9772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Dimensionality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Reduction: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Many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techniques, but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mainly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for visualisation</a:t>
            </a:r>
            <a:endParaRPr b="1" dirty="0">
              <a:solidFill>
                <a:schemeClr val="bg1"/>
              </a:solidFill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92EFD6-FD53-4326-A0BE-AD8A8B7AF5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fr" dirty="0"/>
              <a:t>26</a:t>
            </a:r>
          </a:p>
        </p:txBody>
      </p:sp>
      <p:pic>
        <p:nvPicPr>
          <p:cNvPr id="10" name="Google Shape;199;p36">
            <a:extLst>
              <a:ext uri="{FF2B5EF4-FFF2-40B4-BE49-F238E27FC236}">
                <a16:creationId xmlns:a16="http://schemas.microsoft.com/office/drawing/2014/main" id="{2C3173C9-8347-41EE-B76C-1597B5AF364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314" y="1179442"/>
            <a:ext cx="6445146" cy="38395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0D1CAE2-D153-40CD-B870-0F045CA9A59E}"/>
              </a:ext>
            </a:extLst>
          </p:cNvPr>
          <p:cNvSpPr txBox="1"/>
          <p:nvPr/>
        </p:nvSpPr>
        <p:spPr>
          <a:xfrm>
            <a:off x="6639338" y="1649896"/>
            <a:ext cx="24052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 </a:t>
            </a:r>
            <a:r>
              <a:rPr lang="fr-FR" dirty="0"/>
              <a:t>PCA</a:t>
            </a:r>
          </a:p>
          <a:p>
            <a:endParaRPr lang="fr-FR" dirty="0"/>
          </a:p>
          <a:p>
            <a:r>
              <a:rPr lang="fr-FR" b="1" dirty="0"/>
              <a:t>B </a:t>
            </a:r>
            <a:r>
              <a:rPr lang="fr-FR" dirty="0" err="1"/>
              <a:t>tSNE</a:t>
            </a:r>
            <a:endParaRPr lang="fr-FR" dirty="0"/>
          </a:p>
          <a:p>
            <a:endParaRPr lang="fr-FR" dirty="0"/>
          </a:p>
          <a:p>
            <a:r>
              <a:rPr lang="fr-FR" b="1" dirty="0"/>
              <a:t>C </a:t>
            </a:r>
            <a:r>
              <a:rPr lang="fr-FR" dirty="0"/>
              <a:t>Diffusion </a:t>
            </a:r>
            <a:r>
              <a:rPr lang="fr-FR" dirty="0" err="1"/>
              <a:t>Map</a:t>
            </a:r>
            <a:endParaRPr lang="fr-FR" dirty="0"/>
          </a:p>
          <a:p>
            <a:endParaRPr lang="fr-FR" dirty="0"/>
          </a:p>
          <a:p>
            <a:r>
              <a:rPr lang="fr-FR" b="1" dirty="0"/>
              <a:t>D </a:t>
            </a:r>
            <a:r>
              <a:rPr lang="fr-FR" dirty="0"/>
              <a:t>UMAP</a:t>
            </a:r>
          </a:p>
          <a:p>
            <a:endParaRPr lang="fr-FR" dirty="0"/>
          </a:p>
          <a:p>
            <a:r>
              <a:rPr lang="fr-FR" b="1" dirty="0"/>
              <a:t>E </a:t>
            </a:r>
            <a:r>
              <a:rPr lang="fr-FR" dirty="0"/>
              <a:t>Force Atlas</a:t>
            </a:r>
          </a:p>
          <a:p>
            <a:endParaRPr lang="fr-FR" dirty="0"/>
          </a:p>
          <a:p>
            <a:r>
              <a:rPr lang="fr-FR" b="1" dirty="0"/>
              <a:t>F</a:t>
            </a:r>
            <a:r>
              <a:rPr lang="fr-FR" dirty="0"/>
              <a:t> Variance </a:t>
            </a:r>
            <a:r>
              <a:rPr lang="fr-FR" dirty="0" err="1"/>
              <a:t>Explained</a:t>
            </a:r>
            <a:r>
              <a:rPr lang="fr-FR" dirty="0"/>
              <a:t> by </a:t>
            </a:r>
            <a:r>
              <a:rPr lang="fr-FR" dirty="0" err="1"/>
              <a:t>Each</a:t>
            </a:r>
            <a:r>
              <a:rPr lang="fr-FR" dirty="0"/>
              <a:t> principal components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22627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A7E23907-F5FE-4180-B4CB-95B3F55F38E6}"/>
              </a:ext>
            </a:extLst>
          </p:cNvPr>
          <p:cNvSpPr/>
          <p:nvPr/>
        </p:nvSpPr>
        <p:spPr>
          <a:xfrm>
            <a:off x="8506047" y="4465674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CC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E8000A0-4ACD-4A9E-A222-D75B315C0D76}"/>
              </a:ext>
            </a:extLst>
          </p:cNvPr>
          <p:cNvGrpSpPr/>
          <p:nvPr/>
        </p:nvGrpSpPr>
        <p:grpSpPr>
          <a:xfrm>
            <a:off x="-95250" y="-28575"/>
            <a:ext cx="9496425" cy="1123950"/>
            <a:chOff x="-95250" y="-28575"/>
            <a:chExt cx="9496425" cy="1123950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70F1667-1B8B-4508-A571-96242920952E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CC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57936CB0-BD5A-4EE4-BF06-7321C7EF9EB4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311700" y="5654"/>
            <a:ext cx="8520600" cy="9772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Dimensionality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Reduction: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Choosing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the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number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of components.</a:t>
            </a:r>
            <a:endParaRPr b="1" dirty="0">
              <a:solidFill>
                <a:schemeClr val="bg1"/>
              </a:solidFill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92EFD6-FD53-4326-A0BE-AD8A8B7AF5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fr" dirty="0"/>
              <a:t>27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D67968E-56E5-4202-92E1-F25047943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1184908"/>
            <a:ext cx="5010927" cy="382886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BC0F0CE-C7B6-45CA-8B69-3193ACF602F9}"/>
              </a:ext>
            </a:extLst>
          </p:cNvPr>
          <p:cNvSpPr txBox="1"/>
          <p:nvPr/>
        </p:nvSpPr>
        <p:spPr>
          <a:xfrm>
            <a:off x="5733627" y="2576119"/>
            <a:ext cx="30684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Always the </a:t>
            </a:r>
            <a:r>
              <a:rPr lang="fr-FR" b="1" dirty="0" err="1"/>
              <a:t>problem</a:t>
            </a:r>
            <a:r>
              <a:rPr lang="fr-FR" b="1" dirty="0"/>
              <a:t> of how </a:t>
            </a:r>
            <a:r>
              <a:rPr lang="fr-FR" b="1" dirty="0" err="1"/>
              <a:t>many</a:t>
            </a:r>
            <a:r>
              <a:rPr lang="fr-FR" b="1" dirty="0"/>
              <a:t> </a:t>
            </a:r>
          </a:p>
          <a:p>
            <a:r>
              <a:rPr lang="fr-FR" b="1" dirty="0"/>
              <a:t>Components to </a:t>
            </a:r>
            <a:r>
              <a:rPr lang="fr-FR" b="1" dirty="0" err="1"/>
              <a:t>retain</a:t>
            </a:r>
            <a:r>
              <a:rPr lang="fr-FR" b="1" dirty="0"/>
              <a:t>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9174636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3.googleusercontent.com/OgRpQAkSm9mg9OB4p6RaVKULpYP8yLQhm-EXz8a0xCvwspEa3HgDEUIgzBYZDRtmqAmwO2VL_zqdGPRn-DGF2yK8rxGfr0-tjZP_4euWqN0SXXlVkS5OZccxBN6LZW63HWxXeilc78E">
            <a:extLst>
              <a:ext uri="{FF2B5EF4-FFF2-40B4-BE49-F238E27FC236}">
                <a16:creationId xmlns:a16="http://schemas.microsoft.com/office/drawing/2014/main" id="{55B343F8-AD41-4EE9-B7E0-F7934AFB4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827" y="916974"/>
            <a:ext cx="4029718" cy="402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A7E23907-F5FE-4180-B4CB-95B3F55F38E6}"/>
              </a:ext>
            </a:extLst>
          </p:cNvPr>
          <p:cNvSpPr/>
          <p:nvPr/>
        </p:nvSpPr>
        <p:spPr>
          <a:xfrm>
            <a:off x="8506047" y="4465674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CC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E8000A0-4ACD-4A9E-A222-D75B315C0D76}"/>
              </a:ext>
            </a:extLst>
          </p:cNvPr>
          <p:cNvGrpSpPr/>
          <p:nvPr/>
        </p:nvGrpSpPr>
        <p:grpSpPr>
          <a:xfrm>
            <a:off x="-95250" y="-28575"/>
            <a:ext cx="9496425" cy="1123950"/>
            <a:chOff x="-95250" y="-28575"/>
            <a:chExt cx="9496425" cy="1123950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70F1667-1B8B-4508-A571-96242920952E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CC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57936CB0-BD5A-4EE4-BF06-7321C7EF9EB4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311700" y="5654"/>
            <a:ext cx="8520600" cy="9772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2D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representation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of single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cell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data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tSNE</a:t>
            </a:r>
            <a:endParaRPr b="1" dirty="0">
              <a:solidFill>
                <a:schemeClr val="bg1"/>
              </a:solidFill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92EFD6-FD53-4326-A0BE-AD8A8B7AF5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fr" dirty="0"/>
              <a:t>28</a:t>
            </a:r>
          </a:p>
        </p:txBody>
      </p:sp>
      <p:sp>
        <p:nvSpPr>
          <p:cNvPr id="9" name="Google Shape;349;p59">
            <a:extLst>
              <a:ext uri="{FF2B5EF4-FFF2-40B4-BE49-F238E27FC236}">
                <a16:creationId xmlns:a16="http://schemas.microsoft.com/office/drawing/2014/main" id="{B4CDFDF7-8644-4282-B846-69CE66ECD393}"/>
              </a:ext>
            </a:extLst>
          </p:cNvPr>
          <p:cNvSpPr txBox="1"/>
          <p:nvPr/>
        </p:nvSpPr>
        <p:spPr>
          <a:xfrm>
            <a:off x="6580692" y="2649765"/>
            <a:ext cx="2468400" cy="7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</a:rPr>
              <a:t>Better </a:t>
            </a:r>
            <a:r>
              <a:rPr lang="en-US" sz="1800" dirty="0" err="1">
                <a:solidFill>
                  <a:schemeClr val="dk1"/>
                </a:solidFill>
              </a:rPr>
              <a:t>Visualisation</a:t>
            </a:r>
            <a:r>
              <a:rPr lang="en-US" sz="1800" dirty="0">
                <a:solidFill>
                  <a:schemeClr val="dk1"/>
                </a:solidFill>
              </a:rPr>
              <a:t> in 2D than PCA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</p:txBody>
      </p:sp>
      <p:pic>
        <p:nvPicPr>
          <p:cNvPr id="11" name="Google Shape;350;p59">
            <a:extLst>
              <a:ext uri="{FF2B5EF4-FFF2-40B4-BE49-F238E27FC236}">
                <a16:creationId xmlns:a16="http://schemas.microsoft.com/office/drawing/2014/main" id="{D8C32295-3F08-4271-A454-CB6667240DD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4138" y="1117003"/>
            <a:ext cx="3832024" cy="38320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19011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A7E23907-F5FE-4180-B4CB-95B3F55F38E6}"/>
              </a:ext>
            </a:extLst>
          </p:cNvPr>
          <p:cNvSpPr/>
          <p:nvPr/>
        </p:nvSpPr>
        <p:spPr>
          <a:xfrm>
            <a:off x="8506047" y="4465674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CC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E8000A0-4ACD-4A9E-A222-D75B315C0D76}"/>
              </a:ext>
            </a:extLst>
          </p:cNvPr>
          <p:cNvGrpSpPr/>
          <p:nvPr/>
        </p:nvGrpSpPr>
        <p:grpSpPr>
          <a:xfrm>
            <a:off x="-95250" y="-28575"/>
            <a:ext cx="9496425" cy="1123950"/>
            <a:chOff x="-95250" y="-28575"/>
            <a:chExt cx="9496425" cy="1123950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70F1667-1B8B-4508-A571-96242920952E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CC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57936CB0-BD5A-4EE4-BF06-7321C7EF9EB4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311700" y="5654"/>
            <a:ext cx="8520600" cy="9772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2D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representation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of single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cell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data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tSNE</a:t>
            </a:r>
            <a:endParaRPr b="1" dirty="0">
              <a:solidFill>
                <a:schemeClr val="bg1"/>
              </a:solidFill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92EFD6-FD53-4326-A0BE-AD8A8B7AF5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fr" dirty="0"/>
              <a:t>29</a:t>
            </a:r>
          </a:p>
        </p:txBody>
      </p:sp>
      <p:sp>
        <p:nvSpPr>
          <p:cNvPr id="12" name="Google Shape;362;p61">
            <a:extLst>
              <a:ext uri="{FF2B5EF4-FFF2-40B4-BE49-F238E27FC236}">
                <a16:creationId xmlns:a16="http://schemas.microsoft.com/office/drawing/2014/main" id="{BDB521DD-9BEF-4605-A640-915A06462583}"/>
              </a:ext>
            </a:extLst>
          </p:cNvPr>
          <p:cNvSpPr txBox="1"/>
          <p:nvPr/>
        </p:nvSpPr>
        <p:spPr>
          <a:xfrm>
            <a:off x="5337505" y="2161972"/>
            <a:ext cx="2918400" cy="15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Lots of hyperparameter.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Stochastic (different results every run)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Doesn’t respect large scale structure.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</p:txBody>
      </p:sp>
      <p:pic>
        <p:nvPicPr>
          <p:cNvPr id="13" name="Google Shape;363;p61">
            <a:extLst>
              <a:ext uri="{FF2B5EF4-FFF2-40B4-BE49-F238E27FC236}">
                <a16:creationId xmlns:a16="http://schemas.microsoft.com/office/drawing/2014/main" id="{A58A9025-5E44-4038-8109-756C2BC3093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866" y="1095375"/>
            <a:ext cx="4390523" cy="39514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4260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A7E23907-F5FE-4180-B4CB-95B3F55F38E6}"/>
              </a:ext>
            </a:extLst>
          </p:cNvPr>
          <p:cNvSpPr/>
          <p:nvPr/>
        </p:nvSpPr>
        <p:spPr>
          <a:xfrm>
            <a:off x="8506047" y="4465674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CC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E8000A0-4ACD-4A9E-A222-D75B315C0D76}"/>
              </a:ext>
            </a:extLst>
          </p:cNvPr>
          <p:cNvGrpSpPr/>
          <p:nvPr/>
        </p:nvGrpSpPr>
        <p:grpSpPr>
          <a:xfrm>
            <a:off x="-95250" y="-28575"/>
            <a:ext cx="9496425" cy="1123950"/>
            <a:chOff x="-95250" y="-28575"/>
            <a:chExt cx="9496425" cy="1123950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70F1667-1B8B-4508-A571-96242920952E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CC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57936CB0-BD5A-4EE4-BF06-7321C7EF9EB4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311700" y="5654"/>
            <a:ext cx="8520600" cy="9772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A more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robust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2D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Representation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UMAP</a:t>
            </a:r>
            <a:endParaRPr b="1" dirty="0">
              <a:solidFill>
                <a:schemeClr val="bg1"/>
              </a:solidFill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92EFD6-FD53-4326-A0BE-AD8A8B7AF5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fr" dirty="0"/>
              <a:t>30</a:t>
            </a:r>
          </a:p>
        </p:txBody>
      </p:sp>
      <p:pic>
        <p:nvPicPr>
          <p:cNvPr id="10" name="Google Shape;370;p62">
            <a:extLst>
              <a:ext uri="{FF2B5EF4-FFF2-40B4-BE49-F238E27FC236}">
                <a16:creationId xmlns:a16="http://schemas.microsoft.com/office/drawing/2014/main" id="{8907760D-2AAB-4A3B-BC92-B2A0BCDBE2A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623" y="1144350"/>
            <a:ext cx="5415534" cy="32103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371;p62">
            <a:extLst>
              <a:ext uri="{FF2B5EF4-FFF2-40B4-BE49-F238E27FC236}">
                <a16:creationId xmlns:a16="http://schemas.microsoft.com/office/drawing/2014/main" id="{F34A7B03-AE41-4DA2-9591-60B52790FC12}"/>
              </a:ext>
            </a:extLst>
          </p:cNvPr>
          <p:cNvSpPr txBox="1"/>
          <p:nvPr/>
        </p:nvSpPr>
        <p:spPr>
          <a:xfrm>
            <a:off x="660262" y="4465674"/>
            <a:ext cx="79854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Dimensionality reduction for visualizing single-cell data using UMAP Becht et al. Nature Biotechnology 2018. http://www.nature.com/doifinder/10.1038/nbt.4314</a:t>
            </a:r>
            <a:endParaRPr dirty="0"/>
          </a:p>
        </p:txBody>
      </p:sp>
      <p:sp>
        <p:nvSpPr>
          <p:cNvPr id="14" name="Google Shape;372;p62">
            <a:extLst>
              <a:ext uri="{FF2B5EF4-FFF2-40B4-BE49-F238E27FC236}">
                <a16:creationId xmlns:a16="http://schemas.microsoft.com/office/drawing/2014/main" id="{3498FAF2-A462-4EE5-B913-70BF9E604878}"/>
              </a:ext>
            </a:extLst>
          </p:cNvPr>
          <p:cNvSpPr txBox="1"/>
          <p:nvPr/>
        </p:nvSpPr>
        <p:spPr>
          <a:xfrm>
            <a:off x="5775023" y="2039588"/>
            <a:ext cx="2104500" cy="14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Claimed to preserve the local and the global data structure more than t-SNE 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Shorter run time.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068870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2"/>
          <p:cNvSpPr txBox="1">
            <a:spLocks noGrp="1"/>
          </p:cNvSpPr>
          <p:nvPr>
            <p:ph type="ctrTitle"/>
          </p:nvPr>
        </p:nvSpPr>
        <p:spPr>
          <a:xfrm>
            <a:off x="648300" y="608789"/>
            <a:ext cx="3522300" cy="2989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200"/>
              <a:buFont typeface="Montserrat"/>
              <a:buNone/>
            </a:pPr>
            <a:r>
              <a:rPr lang="en-US" sz="7200" b="1" i="0" u="none" strike="noStrike" cap="none" dirty="0">
                <a:solidFill>
                  <a:srgbClr val="7030A0"/>
                </a:solidFill>
                <a:sym typeface="Montserrat"/>
              </a:rPr>
              <a:t>5.</a:t>
            </a:r>
            <a:endParaRPr dirty="0">
              <a:solidFill>
                <a:srgbClr val="7030A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Montserrat"/>
              <a:buNone/>
            </a:pPr>
            <a:r>
              <a:rPr lang="en-US" sz="3000" b="1" i="0" u="none" strike="noStrike" cap="none" dirty="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Clustering</a:t>
            </a:r>
            <a:endParaRPr sz="3000" b="1" i="0" u="none" strike="noStrike" cap="none" dirty="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4165896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70">
            <a:extLst>
              <a:ext uri="{FF2B5EF4-FFF2-40B4-BE49-F238E27FC236}">
                <a16:creationId xmlns:a16="http://schemas.microsoft.com/office/drawing/2014/main" id="{6551D5EA-1204-4E8A-8DC4-BBAF171CFA91}"/>
              </a:ext>
            </a:extLst>
          </p:cNvPr>
          <p:cNvGrpSpPr/>
          <p:nvPr/>
        </p:nvGrpSpPr>
        <p:grpSpPr>
          <a:xfrm>
            <a:off x="-148917" y="0"/>
            <a:ext cx="9496425" cy="1123950"/>
            <a:chOff x="-67954" y="-28575"/>
            <a:chExt cx="9496425" cy="1123950"/>
          </a:xfrm>
        </p:grpSpPr>
        <p:sp>
          <p:nvSpPr>
            <p:cNvPr id="14" name="Freeform: Shape 71">
              <a:extLst>
                <a:ext uri="{FF2B5EF4-FFF2-40B4-BE49-F238E27FC236}">
                  <a16:creationId xmlns:a16="http://schemas.microsoft.com/office/drawing/2014/main" id="{EEDA63C5-D065-49CB-B134-BE124225B344}"/>
                </a:ext>
              </a:extLst>
            </p:cNvPr>
            <p:cNvSpPr/>
            <p:nvPr/>
          </p:nvSpPr>
          <p:spPr>
            <a:xfrm>
              <a:off x="-67954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Freeform: Shape 72">
              <a:extLst>
                <a:ext uri="{FF2B5EF4-FFF2-40B4-BE49-F238E27FC236}">
                  <a16:creationId xmlns:a16="http://schemas.microsoft.com/office/drawing/2014/main" id="{E7293A98-62FD-466C-9CE7-821CB1D33C7A}"/>
                </a:ext>
              </a:extLst>
            </p:cNvPr>
            <p:cNvSpPr/>
            <p:nvPr/>
          </p:nvSpPr>
          <p:spPr>
            <a:xfrm>
              <a:off x="35542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C5122DDE-CD9C-4754-AD2A-74939EE9E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53" y="1361916"/>
            <a:ext cx="7868094" cy="3684174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5EB1123-B796-4D37-99B5-7D4B87AA2BD9}"/>
              </a:ext>
            </a:extLst>
          </p:cNvPr>
          <p:cNvSpPr/>
          <p:nvPr/>
        </p:nvSpPr>
        <p:spPr>
          <a:xfrm>
            <a:off x="8505513" y="4420486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244006" y="9741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Single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Cell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Data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Analysis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: Clustering</a:t>
            </a:r>
            <a:endParaRPr b="1" dirty="0">
              <a:solidFill>
                <a:schemeClr val="bg1"/>
              </a:solidFill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A964D-B29C-496B-B668-491CEC7107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fr" dirty="0"/>
              <a:t>31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92263A-C9C4-4911-881E-B279D97C382F}"/>
              </a:ext>
            </a:extLst>
          </p:cNvPr>
          <p:cNvSpPr/>
          <p:nvPr/>
        </p:nvSpPr>
        <p:spPr>
          <a:xfrm>
            <a:off x="4528120" y="1837276"/>
            <a:ext cx="1926670" cy="32088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36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70">
            <a:extLst>
              <a:ext uri="{FF2B5EF4-FFF2-40B4-BE49-F238E27FC236}">
                <a16:creationId xmlns:a16="http://schemas.microsoft.com/office/drawing/2014/main" id="{DFBEA62D-682B-4C2A-9B4C-7A22479B84DF}"/>
              </a:ext>
            </a:extLst>
          </p:cNvPr>
          <p:cNvGrpSpPr/>
          <p:nvPr/>
        </p:nvGrpSpPr>
        <p:grpSpPr>
          <a:xfrm>
            <a:off x="-148917" y="0"/>
            <a:ext cx="9496425" cy="1123950"/>
            <a:chOff x="-67954" y="-28575"/>
            <a:chExt cx="9496425" cy="1123950"/>
          </a:xfrm>
        </p:grpSpPr>
        <p:sp>
          <p:nvSpPr>
            <p:cNvPr id="12" name="Freeform: Shape 71">
              <a:extLst>
                <a:ext uri="{FF2B5EF4-FFF2-40B4-BE49-F238E27FC236}">
                  <a16:creationId xmlns:a16="http://schemas.microsoft.com/office/drawing/2014/main" id="{23F8AD90-028C-45BB-8510-72B593BFD24B}"/>
                </a:ext>
              </a:extLst>
            </p:cNvPr>
            <p:cNvSpPr/>
            <p:nvPr/>
          </p:nvSpPr>
          <p:spPr>
            <a:xfrm>
              <a:off x="-67954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Freeform: Shape 72">
              <a:extLst>
                <a:ext uri="{FF2B5EF4-FFF2-40B4-BE49-F238E27FC236}">
                  <a16:creationId xmlns:a16="http://schemas.microsoft.com/office/drawing/2014/main" id="{79C9055C-3539-4830-B4C0-E5F30A7390DF}"/>
                </a:ext>
              </a:extLst>
            </p:cNvPr>
            <p:cNvSpPr/>
            <p:nvPr/>
          </p:nvSpPr>
          <p:spPr>
            <a:xfrm>
              <a:off x="35542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5EB1123-B796-4D37-99B5-7D4B87AA2BD9}"/>
              </a:ext>
            </a:extLst>
          </p:cNvPr>
          <p:cNvSpPr/>
          <p:nvPr/>
        </p:nvSpPr>
        <p:spPr>
          <a:xfrm>
            <a:off x="8505513" y="4420486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244006" y="9741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Clustering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methods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:  Basic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methods</a:t>
            </a:r>
            <a:endParaRPr b="1" dirty="0">
              <a:solidFill>
                <a:schemeClr val="bg1"/>
              </a:solidFill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A964D-B29C-496B-B668-491CEC7107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fr" dirty="0"/>
              <a:t>32</a:t>
            </a:r>
          </a:p>
        </p:txBody>
      </p:sp>
      <p:pic>
        <p:nvPicPr>
          <p:cNvPr id="9" name="Google Shape;386;p64">
            <a:extLst>
              <a:ext uri="{FF2B5EF4-FFF2-40B4-BE49-F238E27FC236}">
                <a16:creationId xmlns:a16="http://schemas.microsoft.com/office/drawing/2014/main" id="{F334C323-7DEB-41A7-99C4-ADF80A7FACA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4726" y="1205243"/>
            <a:ext cx="5576874" cy="37414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45884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70">
            <a:extLst>
              <a:ext uri="{FF2B5EF4-FFF2-40B4-BE49-F238E27FC236}">
                <a16:creationId xmlns:a16="http://schemas.microsoft.com/office/drawing/2014/main" id="{1D044FC2-273C-4E3E-9858-B64195EE4793}"/>
              </a:ext>
            </a:extLst>
          </p:cNvPr>
          <p:cNvGrpSpPr/>
          <p:nvPr/>
        </p:nvGrpSpPr>
        <p:grpSpPr>
          <a:xfrm>
            <a:off x="-148917" y="0"/>
            <a:ext cx="9496425" cy="1123950"/>
            <a:chOff x="-67954" y="-28575"/>
            <a:chExt cx="9496425" cy="1123950"/>
          </a:xfrm>
        </p:grpSpPr>
        <p:sp>
          <p:nvSpPr>
            <p:cNvPr id="16" name="Freeform: Shape 71">
              <a:extLst>
                <a:ext uri="{FF2B5EF4-FFF2-40B4-BE49-F238E27FC236}">
                  <a16:creationId xmlns:a16="http://schemas.microsoft.com/office/drawing/2014/main" id="{A4D9B1B6-8903-4601-859F-56AFC40392DE}"/>
                </a:ext>
              </a:extLst>
            </p:cNvPr>
            <p:cNvSpPr/>
            <p:nvPr/>
          </p:nvSpPr>
          <p:spPr>
            <a:xfrm>
              <a:off x="-67954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Freeform: Shape 72">
              <a:extLst>
                <a:ext uri="{FF2B5EF4-FFF2-40B4-BE49-F238E27FC236}">
                  <a16:creationId xmlns:a16="http://schemas.microsoft.com/office/drawing/2014/main" id="{002E6208-0B4B-465F-81B9-C2D5AB5AC60B}"/>
                </a:ext>
              </a:extLst>
            </p:cNvPr>
            <p:cNvSpPr/>
            <p:nvPr/>
          </p:nvSpPr>
          <p:spPr>
            <a:xfrm>
              <a:off x="35542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5EB1123-B796-4D37-99B5-7D4B87AA2BD9}"/>
              </a:ext>
            </a:extLst>
          </p:cNvPr>
          <p:cNvSpPr/>
          <p:nvPr/>
        </p:nvSpPr>
        <p:spPr>
          <a:xfrm>
            <a:off x="8505513" y="4420486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244006" y="9741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An Example of Single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Cell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clustering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methods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: SC3</a:t>
            </a:r>
            <a:endParaRPr b="1" dirty="0">
              <a:solidFill>
                <a:schemeClr val="bg1"/>
              </a:solidFill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A964D-B29C-496B-B668-491CEC7107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fr" dirty="0"/>
              <a:t>33</a:t>
            </a:r>
          </a:p>
        </p:txBody>
      </p:sp>
      <p:pic>
        <p:nvPicPr>
          <p:cNvPr id="10" name="Google Shape;392;p65">
            <a:extLst>
              <a:ext uri="{FF2B5EF4-FFF2-40B4-BE49-F238E27FC236}">
                <a16:creationId xmlns:a16="http://schemas.microsoft.com/office/drawing/2014/main" id="{88D9CDDB-A3C0-4CBA-AE66-59117B44A84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669" y="1422515"/>
            <a:ext cx="7521552" cy="32352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8518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5EB1123-B796-4D37-99B5-7D4B87AA2BD9}"/>
              </a:ext>
            </a:extLst>
          </p:cNvPr>
          <p:cNvSpPr/>
          <p:nvPr/>
        </p:nvSpPr>
        <p:spPr>
          <a:xfrm>
            <a:off x="8506047" y="4465674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07052A9-17B1-4EA8-9037-627874AD5425}"/>
              </a:ext>
            </a:extLst>
          </p:cNvPr>
          <p:cNvGrpSpPr/>
          <p:nvPr/>
        </p:nvGrpSpPr>
        <p:grpSpPr>
          <a:xfrm>
            <a:off x="-95250" y="-28575"/>
            <a:ext cx="9496425" cy="1123950"/>
            <a:chOff x="-95250" y="-28575"/>
            <a:chExt cx="9496425" cy="1123950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DC4E82E-390C-49E0-AF9E-63275743178C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8F3A746F-8EC0-4C8A-AEE9-F9C44F404F84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244006" y="9741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The Wonder of Single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Cell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: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Resolution</a:t>
            </a:r>
            <a:endParaRPr b="1" dirty="0">
              <a:solidFill>
                <a:schemeClr val="bg1"/>
              </a:solidFill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A964D-B29C-496B-B668-491CEC7107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fr" dirty="0"/>
              <a:t>2</a:t>
            </a:r>
          </a:p>
        </p:txBody>
      </p:sp>
      <p:pic>
        <p:nvPicPr>
          <p:cNvPr id="19" name="Google Shape;66;p12">
            <a:extLst>
              <a:ext uri="{FF2B5EF4-FFF2-40B4-BE49-F238E27FC236}">
                <a16:creationId xmlns:a16="http://schemas.microsoft.com/office/drawing/2014/main" id="{55B6FE06-371B-47E5-A708-85A1E5ACB81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6419" b="25683"/>
          <a:stretch/>
        </p:blipFill>
        <p:spPr>
          <a:xfrm>
            <a:off x="244006" y="1359915"/>
            <a:ext cx="4156419" cy="338997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5C4AE-B7BD-4346-A0D2-958FB8ABA9CD}"/>
              </a:ext>
            </a:extLst>
          </p:cNvPr>
          <p:cNvSpPr/>
          <p:nvPr/>
        </p:nvSpPr>
        <p:spPr>
          <a:xfrm>
            <a:off x="5013960" y="1841133"/>
            <a:ext cx="4572000" cy="14927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600" b="1" dirty="0">
                <a:solidFill>
                  <a:srgbClr val="666666"/>
                </a:solidFill>
                <a:latin typeface="Karla" panose="020B0604020202020204" charset="0"/>
              </a:rPr>
              <a:t>Standard RNA-</a:t>
            </a:r>
            <a:r>
              <a:rPr lang="en-GB" sz="1600" b="1" dirty="0" err="1">
                <a:solidFill>
                  <a:srgbClr val="666666"/>
                </a:solidFill>
                <a:latin typeface="Karla" panose="020B0604020202020204" charset="0"/>
              </a:rPr>
              <a:t>Seq</a:t>
            </a:r>
            <a:r>
              <a:rPr lang="en-GB" sz="1600" b="1" dirty="0">
                <a:solidFill>
                  <a:srgbClr val="666666"/>
                </a:solidFill>
                <a:latin typeface="Karla" panose="020B0604020202020204" charset="0"/>
              </a:rPr>
              <a:t>:</a:t>
            </a:r>
            <a:endParaRPr lang="en-GB" dirty="0"/>
          </a:p>
          <a:p>
            <a:br>
              <a:rPr lang="en-GB" dirty="0"/>
            </a:br>
            <a:r>
              <a:rPr lang="en-GB" dirty="0">
                <a:solidFill>
                  <a:srgbClr val="666666"/>
                </a:solidFill>
                <a:latin typeface="Karla" panose="020B0604020202020204" charset="0"/>
              </a:rPr>
              <a:t>Each Sample is a tissue/group of cells.</a:t>
            </a:r>
            <a:endParaRPr lang="en-GB" dirty="0"/>
          </a:p>
          <a:p>
            <a:pPr>
              <a:spcBef>
                <a:spcPts val="600"/>
              </a:spcBef>
            </a:pPr>
            <a:r>
              <a:rPr lang="en-GB" dirty="0">
                <a:solidFill>
                  <a:srgbClr val="666666"/>
                </a:solidFill>
                <a:latin typeface="Karla" panose="020B0604020202020204" charset="0"/>
              </a:rPr>
              <a:t>Allows only comparison between tissues.</a:t>
            </a:r>
            <a:endParaRPr lang="en-GB" dirty="0"/>
          </a:p>
          <a:p>
            <a:br>
              <a:rPr lang="en-GB" dirty="0"/>
            </a:br>
            <a:endParaRPr lang="en-GB" dirty="0">
              <a:effectLst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5E551E-642A-43DD-A1B6-AB43BA7C82FB}"/>
              </a:ext>
            </a:extLst>
          </p:cNvPr>
          <p:cNvSpPr/>
          <p:nvPr/>
        </p:nvSpPr>
        <p:spPr>
          <a:xfrm>
            <a:off x="5013960" y="3157865"/>
            <a:ext cx="4572000" cy="10618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600" b="1" dirty="0">
                <a:solidFill>
                  <a:srgbClr val="666666"/>
                </a:solidFill>
                <a:latin typeface="Karla" panose="020B0604020202020204" charset="0"/>
              </a:rPr>
              <a:t>Single Cell RNA-</a:t>
            </a:r>
            <a:r>
              <a:rPr lang="en-GB" sz="1600" b="1" dirty="0" err="1">
                <a:solidFill>
                  <a:srgbClr val="666666"/>
                </a:solidFill>
                <a:latin typeface="Karla" panose="020B0604020202020204" charset="0"/>
              </a:rPr>
              <a:t>Seq</a:t>
            </a:r>
            <a:r>
              <a:rPr lang="en-GB" sz="1600" b="1" dirty="0">
                <a:solidFill>
                  <a:srgbClr val="666666"/>
                </a:solidFill>
                <a:latin typeface="Karla" panose="020B0604020202020204" charset="0"/>
              </a:rPr>
              <a:t>:</a:t>
            </a:r>
            <a:endParaRPr lang="en-GB" dirty="0"/>
          </a:p>
          <a:p>
            <a:br>
              <a:rPr lang="en-GB" dirty="0"/>
            </a:br>
            <a:r>
              <a:rPr lang="en-GB" dirty="0">
                <a:solidFill>
                  <a:srgbClr val="666666"/>
                </a:solidFill>
                <a:latin typeface="Karla" panose="020B0604020202020204" charset="0"/>
              </a:rPr>
              <a:t>Each sample is a individual cells.</a:t>
            </a:r>
            <a:endParaRPr lang="en-GB" dirty="0"/>
          </a:p>
          <a:p>
            <a:pPr>
              <a:spcBef>
                <a:spcPts val="600"/>
              </a:spcBef>
            </a:pPr>
            <a:r>
              <a:rPr lang="en-GB" dirty="0">
                <a:solidFill>
                  <a:srgbClr val="666666"/>
                </a:solidFill>
                <a:latin typeface="Karla" panose="020B0604020202020204" charset="0"/>
              </a:rPr>
              <a:t>Allows higher resolution comparison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061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70">
            <a:extLst>
              <a:ext uri="{FF2B5EF4-FFF2-40B4-BE49-F238E27FC236}">
                <a16:creationId xmlns:a16="http://schemas.microsoft.com/office/drawing/2014/main" id="{80D37092-AC50-42C5-8C95-9CED2687BE39}"/>
              </a:ext>
            </a:extLst>
          </p:cNvPr>
          <p:cNvGrpSpPr/>
          <p:nvPr/>
        </p:nvGrpSpPr>
        <p:grpSpPr>
          <a:xfrm>
            <a:off x="-148917" y="0"/>
            <a:ext cx="9496425" cy="1123950"/>
            <a:chOff x="-67954" y="-28575"/>
            <a:chExt cx="9496425" cy="1123950"/>
          </a:xfrm>
        </p:grpSpPr>
        <p:sp>
          <p:nvSpPr>
            <p:cNvPr id="12" name="Freeform: Shape 71">
              <a:extLst>
                <a:ext uri="{FF2B5EF4-FFF2-40B4-BE49-F238E27FC236}">
                  <a16:creationId xmlns:a16="http://schemas.microsoft.com/office/drawing/2014/main" id="{A26E117E-24FA-4BAB-9909-16192EECE29A}"/>
                </a:ext>
              </a:extLst>
            </p:cNvPr>
            <p:cNvSpPr/>
            <p:nvPr/>
          </p:nvSpPr>
          <p:spPr>
            <a:xfrm>
              <a:off x="-67954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Freeform: Shape 72">
              <a:extLst>
                <a:ext uri="{FF2B5EF4-FFF2-40B4-BE49-F238E27FC236}">
                  <a16:creationId xmlns:a16="http://schemas.microsoft.com/office/drawing/2014/main" id="{23D12F13-9A85-4E72-A09D-DB6583DCD130}"/>
                </a:ext>
              </a:extLst>
            </p:cNvPr>
            <p:cNvSpPr/>
            <p:nvPr/>
          </p:nvSpPr>
          <p:spPr>
            <a:xfrm>
              <a:off x="35542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5EB1123-B796-4D37-99B5-7D4B87AA2BD9}"/>
              </a:ext>
            </a:extLst>
          </p:cNvPr>
          <p:cNvSpPr/>
          <p:nvPr/>
        </p:nvSpPr>
        <p:spPr>
          <a:xfrm>
            <a:off x="8505513" y="4420486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244006" y="9741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An Example of Single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Cell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clustering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methods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: SIMLR</a:t>
            </a:r>
            <a:endParaRPr b="1" dirty="0">
              <a:solidFill>
                <a:schemeClr val="bg1"/>
              </a:solidFill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A964D-B29C-496B-B668-491CEC7107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fr" dirty="0"/>
              <a:t>34</a:t>
            </a:r>
          </a:p>
        </p:txBody>
      </p:sp>
      <p:pic>
        <p:nvPicPr>
          <p:cNvPr id="9" name="Google Shape;398;p66">
            <a:extLst>
              <a:ext uri="{FF2B5EF4-FFF2-40B4-BE49-F238E27FC236}">
                <a16:creationId xmlns:a16="http://schemas.microsoft.com/office/drawing/2014/main" id="{A3752CDB-32A4-43FE-AAB4-AEFCF7561BD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06" y="1199417"/>
            <a:ext cx="8128991" cy="3582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62459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70">
            <a:extLst>
              <a:ext uri="{FF2B5EF4-FFF2-40B4-BE49-F238E27FC236}">
                <a16:creationId xmlns:a16="http://schemas.microsoft.com/office/drawing/2014/main" id="{3A08B85D-1963-4DFA-A8EA-37DC8A1114E5}"/>
              </a:ext>
            </a:extLst>
          </p:cNvPr>
          <p:cNvGrpSpPr/>
          <p:nvPr/>
        </p:nvGrpSpPr>
        <p:grpSpPr>
          <a:xfrm>
            <a:off x="-148917" y="0"/>
            <a:ext cx="9496425" cy="1123950"/>
            <a:chOff x="-67954" y="-28575"/>
            <a:chExt cx="9496425" cy="1123950"/>
          </a:xfrm>
        </p:grpSpPr>
        <p:sp>
          <p:nvSpPr>
            <p:cNvPr id="21" name="Freeform: Shape 71">
              <a:extLst>
                <a:ext uri="{FF2B5EF4-FFF2-40B4-BE49-F238E27FC236}">
                  <a16:creationId xmlns:a16="http://schemas.microsoft.com/office/drawing/2014/main" id="{6E320AD5-467E-4AD3-8164-0C65DCCB6ED1}"/>
                </a:ext>
              </a:extLst>
            </p:cNvPr>
            <p:cNvSpPr/>
            <p:nvPr/>
          </p:nvSpPr>
          <p:spPr>
            <a:xfrm>
              <a:off x="-67954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Freeform: Shape 72">
              <a:extLst>
                <a:ext uri="{FF2B5EF4-FFF2-40B4-BE49-F238E27FC236}">
                  <a16:creationId xmlns:a16="http://schemas.microsoft.com/office/drawing/2014/main" id="{C7A48BFC-A162-4DBE-B2A7-4E399A883365}"/>
                </a:ext>
              </a:extLst>
            </p:cNvPr>
            <p:cNvSpPr/>
            <p:nvPr/>
          </p:nvSpPr>
          <p:spPr>
            <a:xfrm>
              <a:off x="35542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5EB1123-B796-4D37-99B5-7D4B87AA2BD9}"/>
              </a:ext>
            </a:extLst>
          </p:cNvPr>
          <p:cNvSpPr/>
          <p:nvPr/>
        </p:nvSpPr>
        <p:spPr>
          <a:xfrm>
            <a:off x="8505513" y="4420486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244006" y="9741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Clustering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methods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: Benchmarking</a:t>
            </a:r>
            <a:endParaRPr b="1" dirty="0">
              <a:solidFill>
                <a:schemeClr val="bg1"/>
              </a:solidFill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A964D-B29C-496B-B668-491CEC7107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fr" dirty="0"/>
              <a:t>35</a:t>
            </a:r>
          </a:p>
        </p:txBody>
      </p:sp>
      <p:pic>
        <p:nvPicPr>
          <p:cNvPr id="9" name="Google Shape;404;p67">
            <a:extLst>
              <a:ext uri="{FF2B5EF4-FFF2-40B4-BE49-F238E27FC236}">
                <a16:creationId xmlns:a16="http://schemas.microsoft.com/office/drawing/2014/main" id="{402FCF28-8478-4B2E-85F6-EC1D356DA70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867" y="1058475"/>
            <a:ext cx="6726625" cy="318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405;p67">
            <a:extLst>
              <a:ext uri="{FF2B5EF4-FFF2-40B4-BE49-F238E27FC236}">
                <a16:creationId xmlns:a16="http://schemas.microsoft.com/office/drawing/2014/main" id="{5A1881DF-1F4C-49F5-A048-81FD57186E01}"/>
              </a:ext>
            </a:extLst>
          </p:cNvPr>
          <p:cNvSpPr txBox="1"/>
          <p:nvPr/>
        </p:nvSpPr>
        <p:spPr>
          <a:xfrm>
            <a:off x="1049042" y="4178775"/>
            <a:ext cx="6114600" cy="7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>
                <a:solidFill>
                  <a:schemeClr val="dk1"/>
                </a:solidFill>
              </a:rPr>
              <a:t>Duò</a:t>
            </a:r>
            <a:r>
              <a:rPr lang="en-US" sz="1200" dirty="0">
                <a:solidFill>
                  <a:schemeClr val="dk1"/>
                </a:solidFill>
              </a:rPr>
              <a:t> A, Robinson MD and </a:t>
            </a:r>
            <a:r>
              <a:rPr lang="en-US" sz="1200" dirty="0" err="1">
                <a:solidFill>
                  <a:schemeClr val="dk1"/>
                </a:solidFill>
              </a:rPr>
              <a:t>Soneson</a:t>
            </a:r>
            <a:r>
              <a:rPr lang="en-US" sz="1200" dirty="0">
                <a:solidFill>
                  <a:schemeClr val="dk1"/>
                </a:solidFill>
              </a:rPr>
              <a:t> C. A systematic performance evaluation of clustering methods for single-cell RNA-seq data [version 2]. F1000Research 2018, 7:1141 (</a:t>
            </a:r>
            <a:r>
              <a:rPr lang="en-US" sz="1200" dirty="0" err="1">
                <a:solidFill>
                  <a:schemeClr val="dk1"/>
                </a:solidFill>
              </a:rPr>
              <a:t>doi</a:t>
            </a:r>
            <a:r>
              <a:rPr lang="en-US" sz="1200" dirty="0">
                <a:solidFill>
                  <a:schemeClr val="dk1"/>
                </a:solidFill>
              </a:rPr>
              <a:t>: 10.12688/f1000research.15666.2)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15520660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70">
            <a:extLst>
              <a:ext uri="{FF2B5EF4-FFF2-40B4-BE49-F238E27FC236}">
                <a16:creationId xmlns:a16="http://schemas.microsoft.com/office/drawing/2014/main" id="{5F82FCAC-E9EA-4311-8858-A5C92A40574E}"/>
              </a:ext>
            </a:extLst>
          </p:cNvPr>
          <p:cNvGrpSpPr/>
          <p:nvPr/>
        </p:nvGrpSpPr>
        <p:grpSpPr>
          <a:xfrm>
            <a:off x="-148917" y="0"/>
            <a:ext cx="9496425" cy="1123950"/>
            <a:chOff x="-67954" y="-28575"/>
            <a:chExt cx="9496425" cy="1123950"/>
          </a:xfrm>
        </p:grpSpPr>
        <p:sp>
          <p:nvSpPr>
            <p:cNvPr id="17" name="Freeform: Shape 71">
              <a:extLst>
                <a:ext uri="{FF2B5EF4-FFF2-40B4-BE49-F238E27FC236}">
                  <a16:creationId xmlns:a16="http://schemas.microsoft.com/office/drawing/2014/main" id="{24BA6E8E-1177-40FE-B681-EA746C2401A3}"/>
                </a:ext>
              </a:extLst>
            </p:cNvPr>
            <p:cNvSpPr/>
            <p:nvPr/>
          </p:nvSpPr>
          <p:spPr>
            <a:xfrm>
              <a:off x="-67954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Freeform: Shape 72">
              <a:extLst>
                <a:ext uri="{FF2B5EF4-FFF2-40B4-BE49-F238E27FC236}">
                  <a16:creationId xmlns:a16="http://schemas.microsoft.com/office/drawing/2014/main" id="{8CD7D4D1-1580-4DC4-B2BC-8D7B586A52D1}"/>
                </a:ext>
              </a:extLst>
            </p:cNvPr>
            <p:cNvSpPr/>
            <p:nvPr/>
          </p:nvSpPr>
          <p:spPr>
            <a:xfrm>
              <a:off x="35542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5EB1123-B796-4D37-99B5-7D4B87AA2BD9}"/>
              </a:ext>
            </a:extLst>
          </p:cNvPr>
          <p:cNvSpPr/>
          <p:nvPr/>
        </p:nvSpPr>
        <p:spPr>
          <a:xfrm>
            <a:off x="8505513" y="4420486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244006" y="9741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Clustering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methods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: Benchmarking</a:t>
            </a:r>
            <a:endParaRPr b="1" dirty="0">
              <a:solidFill>
                <a:schemeClr val="bg1"/>
              </a:solidFill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A964D-B29C-496B-B668-491CEC7107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fr" dirty="0"/>
              <a:t>36</a:t>
            </a:r>
          </a:p>
        </p:txBody>
      </p:sp>
      <p:pic>
        <p:nvPicPr>
          <p:cNvPr id="10" name="Google Shape;150;p26">
            <a:extLst>
              <a:ext uri="{FF2B5EF4-FFF2-40B4-BE49-F238E27FC236}">
                <a16:creationId xmlns:a16="http://schemas.microsoft.com/office/drawing/2014/main" id="{2A1AEBB4-5731-4AB9-8598-EF4E8064C09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951" y="1275932"/>
            <a:ext cx="8839200" cy="308488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405;p67">
            <a:extLst>
              <a:ext uri="{FF2B5EF4-FFF2-40B4-BE49-F238E27FC236}">
                <a16:creationId xmlns:a16="http://schemas.microsoft.com/office/drawing/2014/main" id="{9A1EF19A-2BB7-43ED-A81F-74DD1D6F0F83}"/>
              </a:ext>
            </a:extLst>
          </p:cNvPr>
          <p:cNvSpPr txBox="1"/>
          <p:nvPr/>
        </p:nvSpPr>
        <p:spPr>
          <a:xfrm>
            <a:off x="1049042" y="4247275"/>
            <a:ext cx="6114600" cy="7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>
                <a:solidFill>
                  <a:schemeClr val="dk1"/>
                </a:solidFill>
              </a:rPr>
              <a:t>Duò</a:t>
            </a:r>
            <a:r>
              <a:rPr lang="en-US" sz="1200" dirty="0">
                <a:solidFill>
                  <a:schemeClr val="dk1"/>
                </a:solidFill>
              </a:rPr>
              <a:t> A, Robinson MD and </a:t>
            </a:r>
            <a:r>
              <a:rPr lang="en-US" sz="1200" dirty="0" err="1">
                <a:solidFill>
                  <a:schemeClr val="dk1"/>
                </a:solidFill>
              </a:rPr>
              <a:t>Soneson</a:t>
            </a:r>
            <a:r>
              <a:rPr lang="en-US" sz="1200" dirty="0">
                <a:solidFill>
                  <a:schemeClr val="dk1"/>
                </a:solidFill>
              </a:rPr>
              <a:t> C. A systematic performance evaluation of clustering methods for single-cell RNA-seq data [version 2]. F1000Research 2018, 7:1141 (</a:t>
            </a:r>
            <a:r>
              <a:rPr lang="en-US" sz="1200" dirty="0" err="1">
                <a:solidFill>
                  <a:schemeClr val="dk1"/>
                </a:solidFill>
              </a:rPr>
              <a:t>doi</a:t>
            </a:r>
            <a:r>
              <a:rPr lang="en-US" sz="1200" dirty="0">
                <a:solidFill>
                  <a:schemeClr val="dk1"/>
                </a:solidFill>
              </a:rPr>
              <a:t>: 10.12688/f1000research.15666.2)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7084114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70">
            <a:extLst>
              <a:ext uri="{FF2B5EF4-FFF2-40B4-BE49-F238E27FC236}">
                <a16:creationId xmlns:a16="http://schemas.microsoft.com/office/drawing/2014/main" id="{3A08B85D-1963-4DFA-A8EA-37DC8A1114E5}"/>
              </a:ext>
            </a:extLst>
          </p:cNvPr>
          <p:cNvGrpSpPr/>
          <p:nvPr/>
        </p:nvGrpSpPr>
        <p:grpSpPr>
          <a:xfrm>
            <a:off x="-148917" y="0"/>
            <a:ext cx="9496425" cy="1123950"/>
            <a:chOff x="-67954" y="-28575"/>
            <a:chExt cx="9496425" cy="1123950"/>
          </a:xfrm>
        </p:grpSpPr>
        <p:sp>
          <p:nvSpPr>
            <p:cNvPr id="21" name="Freeform: Shape 71">
              <a:extLst>
                <a:ext uri="{FF2B5EF4-FFF2-40B4-BE49-F238E27FC236}">
                  <a16:creationId xmlns:a16="http://schemas.microsoft.com/office/drawing/2014/main" id="{6E320AD5-467E-4AD3-8164-0C65DCCB6ED1}"/>
                </a:ext>
              </a:extLst>
            </p:cNvPr>
            <p:cNvSpPr/>
            <p:nvPr/>
          </p:nvSpPr>
          <p:spPr>
            <a:xfrm>
              <a:off x="-67954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Freeform: Shape 72">
              <a:extLst>
                <a:ext uri="{FF2B5EF4-FFF2-40B4-BE49-F238E27FC236}">
                  <a16:creationId xmlns:a16="http://schemas.microsoft.com/office/drawing/2014/main" id="{C7A48BFC-A162-4DBE-B2A7-4E399A883365}"/>
                </a:ext>
              </a:extLst>
            </p:cNvPr>
            <p:cNvSpPr/>
            <p:nvPr/>
          </p:nvSpPr>
          <p:spPr>
            <a:xfrm>
              <a:off x="35542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5EB1123-B796-4D37-99B5-7D4B87AA2BD9}"/>
              </a:ext>
            </a:extLst>
          </p:cNvPr>
          <p:cNvSpPr/>
          <p:nvPr/>
        </p:nvSpPr>
        <p:spPr>
          <a:xfrm>
            <a:off x="8505513" y="4420486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244006" y="9741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Clustering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methods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: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Too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Many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Cells</a:t>
            </a:r>
            <a:endParaRPr b="1" dirty="0">
              <a:solidFill>
                <a:schemeClr val="bg1"/>
              </a:solidFill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A964D-B29C-496B-B668-491CEC7107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fr" dirty="0"/>
              <a:t>37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8F874E8-2AEC-4ABE-AFAE-A89EEFF8E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391" y="1356437"/>
            <a:ext cx="3903258" cy="339942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B9FBB8-CFA5-4D8D-B8AD-CA1BF78EF224}"/>
              </a:ext>
            </a:extLst>
          </p:cNvPr>
          <p:cNvSpPr/>
          <p:nvPr/>
        </p:nvSpPr>
        <p:spPr>
          <a:xfrm>
            <a:off x="982639" y="4620272"/>
            <a:ext cx="74710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Gregory W et Al </a:t>
            </a:r>
            <a:r>
              <a:rPr lang="en-GB" b="1" dirty="0" err="1"/>
              <a:t>TooManyCells</a:t>
            </a:r>
            <a:r>
              <a:rPr lang="en-GB" b="1" dirty="0"/>
              <a:t> identifies and visualizes relationships of single-cell clades, </a:t>
            </a:r>
            <a:r>
              <a:rPr lang="en-GB" b="1" dirty="0" err="1"/>
              <a:t>bioRxiv</a:t>
            </a:r>
            <a:r>
              <a:rPr lang="en-GB" b="1" dirty="0"/>
              <a:t> January 2019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0DE205C-7A77-4466-946C-E41588F638BA}"/>
              </a:ext>
            </a:extLst>
          </p:cNvPr>
          <p:cNvSpPr txBox="1"/>
          <p:nvPr/>
        </p:nvSpPr>
        <p:spPr>
          <a:xfrm>
            <a:off x="441006" y="1856712"/>
            <a:ext cx="37488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/>
              <a:t>Using</a:t>
            </a:r>
            <a:r>
              <a:rPr lang="fr-FR" b="1" dirty="0"/>
              <a:t> Divisive </a:t>
            </a:r>
            <a:r>
              <a:rPr lang="fr-FR" b="1" dirty="0" err="1"/>
              <a:t>hierarchical</a:t>
            </a:r>
            <a:r>
              <a:rPr lang="fr-FR" b="1" dirty="0"/>
              <a:t> spectral clustering.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Alternative visualisation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/>
              <a:t>Easier</a:t>
            </a:r>
            <a:r>
              <a:rPr lang="fr-FR" b="1" dirty="0"/>
              <a:t> to </a:t>
            </a:r>
            <a:r>
              <a:rPr lang="fr-FR" b="1" dirty="0" err="1"/>
              <a:t>see</a:t>
            </a:r>
            <a:r>
              <a:rPr lang="fr-FR" b="1" dirty="0"/>
              <a:t> the </a:t>
            </a:r>
            <a:r>
              <a:rPr lang="fr-FR" b="1" dirty="0" err="1"/>
              <a:t>similarity</a:t>
            </a:r>
            <a:r>
              <a:rPr lang="fr-FR" b="1" dirty="0"/>
              <a:t> </a:t>
            </a:r>
            <a:r>
              <a:rPr lang="fr-FR" b="1" dirty="0" err="1"/>
              <a:t>between</a:t>
            </a:r>
            <a:r>
              <a:rPr lang="fr-FR" b="1" dirty="0"/>
              <a:t> </a:t>
            </a:r>
            <a:r>
              <a:rPr lang="fr-FR" b="1" dirty="0" err="1"/>
              <a:t>different</a:t>
            </a:r>
            <a:r>
              <a:rPr lang="fr-FR" b="1" dirty="0"/>
              <a:t> cluster.</a:t>
            </a:r>
          </a:p>
          <a:p>
            <a:endParaRPr lang="fr-F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/>
              <a:t>Easier</a:t>
            </a:r>
            <a:r>
              <a:rPr lang="fr-FR" b="1" dirty="0"/>
              <a:t> to </a:t>
            </a:r>
            <a:r>
              <a:rPr lang="fr-FR" b="1" dirty="0" err="1"/>
              <a:t>identify</a:t>
            </a:r>
            <a:r>
              <a:rPr lang="fr-FR" b="1" dirty="0"/>
              <a:t> rare </a:t>
            </a:r>
            <a:r>
              <a:rPr lang="fr-FR" b="1" dirty="0" err="1"/>
              <a:t>subpopulations</a:t>
            </a:r>
            <a:r>
              <a:rPr lang="fr-FR" b="1" dirty="0"/>
              <a:t>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8447190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2"/>
          <p:cNvSpPr txBox="1">
            <a:spLocks noGrp="1"/>
          </p:cNvSpPr>
          <p:nvPr>
            <p:ph type="ctrTitle"/>
          </p:nvPr>
        </p:nvSpPr>
        <p:spPr>
          <a:xfrm>
            <a:off x="648300" y="608789"/>
            <a:ext cx="3522300" cy="2989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200"/>
              <a:buFont typeface="Montserrat"/>
              <a:buNone/>
            </a:pPr>
            <a:r>
              <a:rPr lang="en-US" sz="7200" b="1" i="0" u="none" strike="noStrike" cap="none" dirty="0">
                <a:solidFill>
                  <a:srgbClr val="C00000"/>
                </a:solidFill>
                <a:sym typeface="Montserrat"/>
              </a:rPr>
              <a:t>6.</a:t>
            </a:r>
            <a:endParaRPr dirty="0">
              <a:solidFill>
                <a:srgbClr val="C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Montserrat"/>
              <a:buNone/>
            </a:pPr>
            <a:r>
              <a:rPr lang="en-US" sz="3000" b="1" i="0" u="none" strike="noStrike" cap="none" dirty="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Differential Expression. </a:t>
            </a:r>
            <a:endParaRPr sz="3000" b="1" i="0" u="none" strike="noStrike" cap="none" dirty="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4771688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A7E23907-F5FE-4180-B4CB-95B3F55F38E6}"/>
              </a:ext>
            </a:extLst>
          </p:cNvPr>
          <p:cNvSpPr/>
          <p:nvPr/>
        </p:nvSpPr>
        <p:spPr>
          <a:xfrm>
            <a:off x="8506047" y="4465674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E8000A0-4ACD-4A9E-A222-D75B315C0D76}"/>
              </a:ext>
            </a:extLst>
          </p:cNvPr>
          <p:cNvGrpSpPr/>
          <p:nvPr/>
        </p:nvGrpSpPr>
        <p:grpSpPr>
          <a:xfrm>
            <a:off x="-95250" y="-28575"/>
            <a:ext cx="9496425" cy="1123950"/>
            <a:chOff x="-95250" y="-28575"/>
            <a:chExt cx="9496425" cy="1123950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70F1667-1B8B-4508-A571-96242920952E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57936CB0-BD5A-4EE4-BF06-7321C7EF9EB4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311700" y="5654"/>
            <a:ext cx="8520600" cy="9772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Differential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Expression: Benchmark</a:t>
            </a:r>
            <a:endParaRPr b="1" dirty="0">
              <a:solidFill>
                <a:schemeClr val="bg1"/>
              </a:solidFill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92EFD6-FD53-4326-A0BE-AD8A8B7AF5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fr" dirty="0"/>
              <a:t>37</a:t>
            </a:r>
          </a:p>
        </p:txBody>
      </p:sp>
      <p:pic>
        <p:nvPicPr>
          <p:cNvPr id="10" name="Google Shape;124;p22">
            <a:extLst>
              <a:ext uri="{FF2B5EF4-FFF2-40B4-BE49-F238E27FC236}">
                <a16:creationId xmlns:a16="http://schemas.microsoft.com/office/drawing/2014/main" id="{3C7A304E-F6F4-46EA-B237-1430206D6BE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609" y="1341913"/>
            <a:ext cx="8839201" cy="33418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75509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70">
            <a:extLst>
              <a:ext uri="{FF2B5EF4-FFF2-40B4-BE49-F238E27FC236}">
                <a16:creationId xmlns:a16="http://schemas.microsoft.com/office/drawing/2014/main" id="{841188BC-373D-45D1-A08C-1A905C84448F}"/>
              </a:ext>
            </a:extLst>
          </p:cNvPr>
          <p:cNvGrpSpPr/>
          <p:nvPr/>
        </p:nvGrpSpPr>
        <p:grpSpPr>
          <a:xfrm>
            <a:off x="-95250" y="-28575"/>
            <a:ext cx="9496425" cy="1123950"/>
            <a:chOff x="-95250" y="-28575"/>
            <a:chExt cx="9496425" cy="1123950"/>
          </a:xfrm>
        </p:grpSpPr>
        <p:sp>
          <p:nvSpPr>
            <p:cNvPr id="15" name="Freeform: Shape 71">
              <a:extLst>
                <a:ext uri="{FF2B5EF4-FFF2-40B4-BE49-F238E27FC236}">
                  <a16:creationId xmlns:a16="http://schemas.microsoft.com/office/drawing/2014/main" id="{A07E251E-C253-4E35-8B43-548ABCF147F9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Freeform: Shape 72">
              <a:extLst>
                <a:ext uri="{FF2B5EF4-FFF2-40B4-BE49-F238E27FC236}">
                  <a16:creationId xmlns:a16="http://schemas.microsoft.com/office/drawing/2014/main" id="{BE6DA15D-9531-4C19-9DEA-E9B01A1BE012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11" name="Google Shape;129;p23">
            <a:extLst>
              <a:ext uri="{FF2B5EF4-FFF2-40B4-BE49-F238E27FC236}">
                <a16:creationId xmlns:a16="http://schemas.microsoft.com/office/drawing/2014/main" id="{A2DE89A2-2086-4925-BBF6-8048931C585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57" y="1134989"/>
            <a:ext cx="8839201" cy="4053699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A7E23907-F5FE-4180-B4CB-95B3F55F38E6}"/>
              </a:ext>
            </a:extLst>
          </p:cNvPr>
          <p:cNvSpPr/>
          <p:nvPr/>
        </p:nvSpPr>
        <p:spPr>
          <a:xfrm>
            <a:off x="8506047" y="4465674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311700" y="5654"/>
            <a:ext cx="8520600" cy="9772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Differential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Expression: Benchmark</a:t>
            </a:r>
            <a:endParaRPr b="1" dirty="0">
              <a:solidFill>
                <a:schemeClr val="bg1"/>
              </a:solidFill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92EFD6-FD53-4326-A0BE-AD8A8B7AF5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fr" dirty="0"/>
              <a:t>38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1A4271-E79B-4068-A4C0-496AE83B8184}"/>
              </a:ext>
            </a:extLst>
          </p:cNvPr>
          <p:cNvSpPr/>
          <p:nvPr/>
        </p:nvSpPr>
        <p:spPr>
          <a:xfrm>
            <a:off x="6441742" y="2347415"/>
            <a:ext cx="586855" cy="1364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AF5197-F0A0-4351-9583-A63F76811178}"/>
              </a:ext>
            </a:extLst>
          </p:cNvPr>
          <p:cNvSpPr/>
          <p:nvPr/>
        </p:nvSpPr>
        <p:spPr>
          <a:xfrm>
            <a:off x="6441742" y="2049434"/>
            <a:ext cx="586855" cy="1364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43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2"/>
          <p:cNvSpPr txBox="1">
            <a:spLocks noGrp="1"/>
          </p:cNvSpPr>
          <p:nvPr>
            <p:ph type="ctrTitle"/>
          </p:nvPr>
        </p:nvSpPr>
        <p:spPr>
          <a:xfrm>
            <a:off x="648300" y="608789"/>
            <a:ext cx="3522300" cy="2989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200"/>
              <a:buFont typeface="Montserrat"/>
              <a:buNone/>
            </a:pPr>
            <a:r>
              <a:rPr lang="en-US" sz="7200" dirty="0">
                <a:solidFill>
                  <a:srgbClr val="FFC000"/>
                </a:solidFill>
              </a:rPr>
              <a:t>7</a:t>
            </a:r>
            <a:r>
              <a:rPr lang="en-US" sz="7200" b="1" i="0" u="none" strike="noStrike" cap="none" dirty="0">
                <a:solidFill>
                  <a:srgbClr val="FFC000"/>
                </a:solidFill>
                <a:sym typeface="Montserrat"/>
              </a:rPr>
              <a:t>.</a:t>
            </a:r>
            <a:endParaRPr dirty="0">
              <a:solidFill>
                <a:srgbClr val="FFC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Montserrat"/>
              <a:buNone/>
            </a:pPr>
            <a:r>
              <a:rPr lang="en-US" sz="3000" b="1" i="0" u="none" strike="noStrike" cap="none" dirty="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Trajectory Inference.</a:t>
            </a:r>
            <a:endParaRPr sz="3000" b="1" i="0" u="none" strike="noStrike" cap="none" dirty="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3751976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71">
            <a:extLst>
              <a:ext uri="{FF2B5EF4-FFF2-40B4-BE49-F238E27FC236}">
                <a16:creationId xmlns:a16="http://schemas.microsoft.com/office/drawing/2014/main" id="{2040BBCE-2970-4A1F-9415-169DC3325FA9}"/>
              </a:ext>
            </a:extLst>
          </p:cNvPr>
          <p:cNvSpPr/>
          <p:nvPr/>
        </p:nvSpPr>
        <p:spPr>
          <a:xfrm>
            <a:off x="-176213" y="473408"/>
            <a:ext cx="9496425" cy="638175"/>
          </a:xfrm>
          <a:custGeom>
            <a:avLst/>
            <a:gdLst>
              <a:gd name="connsiteX0" fmla="*/ 57150 w 9496425"/>
              <a:gd name="connsiteY0" fmla="*/ 638175 h 638175"/>
              <a:gd name="connsiteX1" fmla="*/ 9467850 w 9496425"/>
              <a:gd name="connsiteY1" fmla="*/ 485775 h 638175"/>
              <a:gd name="connsiteX2" fmla="*/ 9496425 w 9496425"/>
              <a:gd name="connsiteY2" fmla="*/ 0 h 638175"/>
              <a:gd name="connsiteX3" fmla="*/ 0 w 9496425"/>
              <a:gd name="connsiteY3" fmla="*/ 371475 h 638175"/>
              <a:gd name="connsiteX4" fmla="*/ 57150 w 9496425"/>
              <a:gd name="connsiteY4" fmla="*/ 638175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96425" h="638175">
                <a:moveTo>
                  <a:pt x="57150" y="638175"/>
                </a:moveTo>
                <a:lnTo>
                  <a:pt x="9467850" y="485775"/>
                </a:lnTo>
                <a:lnTo>
                  <a:pt x="9496425" y="0"/>
                </a:lnTo>
                <a:lnTo>
                  <a:pt x="0" y="371475"/>
                </a:lnTo>
                <a:lnTo>
                  <a:pt x="57150" y="63817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reeform: Shape 72">
            <a:extLst>
              <a:ext uri="{FF2B5EF4-FFF2-40B4-BE49-F238E27FC236}">
                <a16:creationId xmlns:a16="http://schemas.microsoft.com/office/drawing/2014/main" id="{87443B1D-F933-4104-96EF-693B3586A1F4}"/>
              </a:ext>
            </a:extLst>
          </p:cNvPr>
          <p:cNvSpPr/>
          <p:nvPr/>
        </p:nvSpPr>
        <p:spPr>
          <a:xfrm>
            <a:off x="-51885" y="-36431"/>
            <a:ext cx="9191625" cy="1028700"/>
          </a:xfrm>
          <a:custGeom>
            <a:avLst/>
            <a:gdLst>
              <a:gd name="connsiteX0" fmla="*/ 0 w 9191625"/>
              <a:gd name="connsiteY0" fmla="*/ 9525 h 1028700"/>
              <a:gd name="connsiteX1" fmla="*/ 9525 w 9191625"/>
              <a:gd name="connsiteY1" fmla="*/ 1028700 h 1028700"/>
              <a:gd name="connsiteX2" fmla="*/ 9182100 w 9191625"/>
              <a:gd name="connsiteY2" fmla="*/ 666750 h 1028700"/>
              <a:gd name="connsiteX3" fmla="*/ 9191625 w 9191625"/>
              <a:gd name="connsiteY3" fmla="*/ 0 h 1028700"/>
              <a:gd name="connsiteX4" fmla="*/ 0 w 9191625"/>
              <a:gd name="connsiteY4" fmla="*/ 9525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1625" h="1028700">
                <a:moveTo>
                  <a:pt x="0" y="9525"/>
                </a:moveTo>
                <a:lnTo>
                  <a:pt x="9525" y="1028700"/>
                </a:lnTo>
                <a:lnTo>
                  <a:pt x="9182100" y="666750"/>
                </a:lnTo>
                <a:lnTo>
                  <a:pt x="9191625" y="0"/>
                </a:lnTo>
                <a:lnTo>
                  <a:pt x="0" y="9525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5122DDE-CD9C-4754-AD2A-74939EE9E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59" y="1333140"/>
            <a:ext cx="7868094" cy="3684174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5EB1123-B796-4D37-99B5-7D4B87AA2BD9}"/>
              </a:ext>
            </a:extLst>
          </p:cNvPr>
          <p:cNvSpPr/>
          <p:nvPr/>
        </p:nvSpPr>
        <p:spPr>
          <a:xfrm>
            <a:off x="8506047" y="4465674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244006" y="9741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Trajectory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Inference</a:t>
            </a:r>
            <a:endParaRPr b="1" dirty="0">
              <a:solidFill>
                <a:schemeClr val="bg1"/>
              </a:solidFill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A964D-B29C-496B-B668-491CEC7107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fr" dirty="0"/>
              <a:t>39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92263A-C9C4-4911-881E-B279D97C382F}"/>
              </a:ext>
            </a:extLst>
          </p:cNvPr>
          <p:cNvSpPr/>
          <p:nvPr/>
        </p:nvSpPr>
        <p:spPr>
          <a:xfrm>
            <a:off x="6429642" y="1728990"/>
            <a:ext cx="1926670" cy="24459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719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71">
            <a:extLst>
              <a:ext uri="{FF2B5EF4-FFF2-40B4-BE49-F238E27FC236}">
                <a16:creationId xmlns:a16="http://schemas.microsoft.com/office/drawing/2014/main" id="{6539D241-1A0A-4A38-9B1B-E6DE393AB3DF}"/>
              </a:ext>
            </a:extLst>
          </p:cNvPr>
          <p:cNvSpPr/>
          <p:nvPr/>
        </p:nvSpPr>
        <p:spPr>
          <a:xfrm>
            <a:off x="-176213" y="473408"/>
            <a:ext cx="9496425" cy="638175"/>
          </a:xfrm>
          <a:custGeom>
            <a:avLst/>
            <a:gdLst>
              <a:gd name="connsiteX0" fmla="*/ 57150 w 9496425"/>
              <a:gd name="connsiteY0" fmla="*/ 638175 h 638175"/>
              <a:gd name="connsiteX1" fmla="*/ 9467850 w 9496425"/>
              <a:gd name="connsiteY1" fmla="*/ 485775 h 638175"/>
              <a:gd name="connsiteX2" fmla="*/ 9496425 w 9496425"/>
              <a:gd name="connsiteY2" fmla="*/ 0 h 638175"/>
              <a:gd name="connsiteX3" fmla="*/ 0 w 9496425"/>
              <a:gd name="connsiteY3" fmla="*/ 371475 h 638175"/>
              <a:gd name="connsiteX4" fmla="*/ 57150 w 9496425"/>
              <a:gd name="connsiteY4" fmla="*/ 638175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96425" h="638175">
                <a:moveTo>
                  <a:pt x="57150" y="638175"/>
                </a:moveTo>
                <a:lnTo>
                  <a:pt x="9467850" y="485775"/>
                </a:lnTo>
                <a:lnTo>
                  <a:pt x="9496425" y="0"/>
                </a:lnTo>
                <a:lnTo>
                  <a:pt x="0" y="371475"/>
                </a:lnTo>
                <a:lnTo>
                  <a:pt x="57150" y="63817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reeform: Shape 72">
            <a:extLst>
              <a:ext uri="{FF2B5EF4-FFF2-40B4-BE49-F238E27FC236}">
                <a16:creationId xmlns:a16="http://schemas.microsoft.com/office/drawing/2014/main" id="{D9B26F01-15EB-4ACE-940A-BE54528F69A7}"/>
              </a:ext>
            </a:extLst>
          </p:cNvPr>
          <p:cNvSpPr/>
          <p:nvPr/>
        </p:nvSpPr>
        <p:spPr>
          <a:xfrm>
            <a:off x="-51885" y="-36431"/>
            <a:ext cx="9191625" cy="1028700"/>
          </a:xfrm>
          <a:custGeom>
            <a:avLst/>
            <a:gdLst>
              <a:gd name="connsiteX0" fmla="*/ 0 w 9191625"/>
              <a:gd name="connsiteY0" fmla="*/ 9525 h 1028700"/>
              <a:gd name="connsiteX1" fmla="*/ 9525 w 9191625"/>
              <a:gd name="connsiteY1" fmla="*/ 1028700 h 1028700"/>
              <a:gd name="connsiteX2" fmla="*/ 9182100 w 9191625"/>
              <a:gd name="connsiteY2" fmla="*/ 666750 h 1028700"/>
              <a:gd name="connsiteX3" fmla="*/ 9191625 w 9191625"/>
              <a:gd name="connsiteY3" fmla="*/ 0 h 1028700"/>
              <a:gd name="connsiteX4" fmla="*/ 0 w 9191625"/>
              <a:gd name="connsiteY4" fmla="*/ 9525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1625" h="1028700">
                <a:moveTo>
                  <a:pt x="0" y="9525"/>
                </a:moveTo>
                <a:lnTo>
                  <a:pt x="9525" y="1028700"/>
                </a:lnTo>
                <a:lnTo>
                  <a:pt x="9182100" y="666750"/>
                </a:lnTo>
                <a:lnTo>
                  <a:pt x="9191625" y="0"/>
                </a:lnTo>
                <a:lnTo>
                  <a:pt x="0" y="9525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Google Shape;457;p75">
            <a:extLst>
              <a:ext uri="{FF2B5EF4-FFF2-40B4-BE49-F238E27FC236}">
                <a16:creationId xmlns:a16="http://schemas.microsoft.com/office/drawing/2014/main" id="{9FCA24BF-F015-4458-9FF4-04EF9DCD069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330" y="1059486"/>
            <a:ext cx="7813006" cy="3210376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A7E23907-F5FE-4180-B4CB-95B3F55F38E6}"/>
              </a:ext>
            </a:extLst>
          </p:cNvPr>
          <p:cNvSpPr/>
          <p:nvPr/>
        </p:nvSpPr>
        <p:spPr>
          <a:xfrm>
            <a:off x="8506047" y="4465674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311700" y="5654"/>
            <a:ext cx="8520600" cy="9772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Trajectory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Inference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: Concept</a:t>
            </a:r>
            <a:endParaRPr b="1" dirty="0">
              <a:solidFill>
                <a:schemeClr val="bg1"/>
              </a:solidFill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92EFD6-FD53-4326-A0BE-AD8A8B7AF5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fr" dirty="0"/>
              <a:t>40</a:t>
            </a:r>
          </a:p>
        </p:txBody>
      </p:sp>
      <p:sp>
        <p:nvSpPr>
          <p:cNvPr id="13" name="Google Shape;458;p75">
            <a:extLst>
              <a:ext uri="{FF2B5EF4-FFF2-40B4-BE49-F238E27FC236}">
                <a16:creationId xmlns:a16="http://schemas.microsoft.com/office/drawing/2014/main" id="{2EBAB59D-7B3B-4524-AF61-D3372C1BAC28}"/>
              </a:ext>
            </a:extLst>
          </p:cNvPr>
          <p:cNvSpPr txBox="1"/>
          <p:nvPr/>
        </p:nvSpPr>
        <p:spPr>
          <a:xfrm>
            <a:off x="769836" y="4465674"/>
            <a:ext cx="61779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Kester, L., &amp; van </a:t>
            </a:r>
            <a:r>
              <a:rPr lang="en-US" sz="1200" dirty="0" err="1"/>
              <a:t>Oudenaarden</a:t>
            </a:r>
            <a:r>
              <a:rPr lang="en-US" sz="1200" dirty="0"/>
              <a:t>, A. (2018). Single-Cell Transcriptomics Meets Lineage Tracing. Cell Stem Cell, 23(2), 166–179. https://doi.org/10.1016/j.stem.2018.04.014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2836120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5EB1123-B796-4D37-99B5-7D4B87AA2BD9}"/>
              </a:ext>
            </a:extLst>
          </p:cNvPr>
          <p:cNvSpPr/>
          <p:nvPr/>
        </p:nvSpPr>
        <p:spPr>
          <a:xfrm>
            <a:off x="8506047" y="4465674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07052A9-17B1-4EA8-9037-627874AD5425}"/>
              </a:ext>
            </a:extLst>
          </p:cNvPr>
          <p:cNvGrpSpPr/>
          <p:nvPr/>
        </p:nvGrpSpPr>
        <p:grpSpPr>
          <a:xfrm>
            <a:off x="-95250" y="-28575"/>
            <a:ext cx="9496425" cy="1123950"/>
            <a:chOff x="-95250" y="-28575"/>
            <a:chExt cx="9496425" cy="1123950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DC4E82E-390C-49E0-AF9E-63275743178C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8F3A746F-8EC0-4C8A-AEE9-F9C44F404F84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244006" y="9741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The Wonder of Single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Cell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: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Resolution</a:t>
            </a:r>
            <a:endParaRPr b="1" dirty="0">
              <a:solidFill>
                <a:schemeClr val="bg1"/>
              </a:solidFill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A964D-B29C-496B-B668-491CEC7107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fr" dirty="0"/>
              <a:t>3</a:t>
            </a:r>
          </a:p>
        </p:txBody>
      </p:sp>
      <p:pic>
        <p:nvPicPr>
          <p:cNvPr id="2050" name="Picture 2" descr="https://lh4.googleusercontent.com/O4kxcgtKjmVSy1ZSsnO8ISnV4diNJi-X3RQi4U0XVxFrjabh-QNhJStLLELuk0AFWRaAApre29_KNdpifnSm2IZZmNPAa1umqXGvD3yjZc7q70eTG4C_JXFlA9AY2i_7Ssau9h7-xXw">
            <a:extLst>
              <a:ext uri="{FF2B5EF4-FFF2-40B4-BE49-F238E27FC236}">
                <a16:creationId xmlns:a16="http://schemas.microsoft.com/office/drawing/2014/main" id="{809AE430-C147-4434-8ED9-016E054C4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778" y="1060697"/>
            <a:ext cx="3051034" cy="305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ttps://lh5.googleusercontent.com/qiyRuU6CEy3hpQeeRctdMS6GRoyT2rVFIpzlj89YLqz_-mPVqfxK3q--UGH-Wn88p4CEcKCdt0YcqaWL6tTumguHLfqTmq0oThknhcvCXb9uCcqmQDboa8phU0apbwA-lHoYc5j33kY">
            <a:extLst>
              <a:ext uri="{FF2B5EF4-FFF2-40B4-BE49-F238E27FC236}">
                <a16:creationId xmlns:a16="http://schemas.microsoft.com/office/drawing/2014/main" id="{338C7DE2-2DFF-4393-9055-26A73FCE1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9" y="1653585"/>
            <a:ext cx="3108325" cy="214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0CF3625-8645-4469-8B8B-6EE003E555D3}"/>
              </a:ext>
            </a:extLst>
          </p:cNvPr>
          <p:cNvSpPr/>
          <p:nvPr/>
        </p:nvSpPr>
        <p:spPr>
          <a:xfrm flipH="1">
            <a:off x="785952" y="4111731"/>
            <a:ext cx="38670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>
                <a:latin typeface="Arial" panose="020B0604020202020204" pitchFamily="34" charset="0"/>
              </a:rPr>
              <a:t>From Bulk …</a:t>
            </a:r>
            <a:endParaRPr lang="en-GB" sz="40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5812DF-2292-4FE2-B770-E213472E6A44}"/>
              </a:ext>
            </a:extLst>
          </p:cNvPr>
          <p:cNvSpPr/>
          <p:nvPr/>
        </p:nvSpPr>
        <p:spPr>
          <a:xfrm flipH="1">
            <a:off x="4742222" y="4082803"/>
            <a:ext cx="44017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>
                <a:latin typeface="Arial" panose="020B0604020202020204" pitchFamily="34" charset="0"/>
              </a:rPr>
              <a:t>…To Single Cell</a:t>
            </a:r>
            <a:endParaRPr lang="en-GB" sz="4000" b="1" dirty="0"/>
          </a:p>
        </p:txBody>
      </p:sp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A4C7E6AC-6F7A-4514-828D-4CD893DAFEF7}"/>
              </a:ext>
            </a:extLst>
          </p:cNvPr>
          <p:cNvSpPr/>
          <p:nvPr/>
        </p:nvSpPr>
        <p:spPr>
          <a:xfrm>
            <a:off x="4038600" y="2571750"/>
            <a:ext cx="1082040" cy="638175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88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98000"/>
          </a:schemeClr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71">
            <a:extLst>
              <a:ext uri="{FF2B5EF4-FFF2-40B4-BE49-F238E27FC236}">
                <a16:creationId xmlns:a16="http://schemas.microsoft.com/office/drawing/2014/main" id="{4F588BEF-2945-4479-836A-D63CD73C5E28}"/>
              </a:ext>
            </a:extLst>
          </p:cNvPr>
          <p:cNvSpPr/>
          <p:nvPr/>
        </p:nvSpPr>
        <p:spPr>
          <a:xfrm>
            <a:off x="-176213" y="485440"/>
            <a:ext cx="9496425" cy="638175"/>
          </a:xfrm>
          <a:custGeom>
            <a:avLst/>
            <a:gdLst>
              <a:gd name="connsiteX0" fmla="*/ 57150 w 9496425"/>
              <a:gd name="connsiteY0" fmla="*/ 638175 h 638175"/>
              <a:gd name="connsiteX1" fmla="*/ 9467850 w 9496425"/>
              <a:gd name="connsiteY1" fmla="*/ 485775 h 638175"/>
              <a:gd name="connsiteX2" fmla="*/ 9496425 w 9496425"/>
              <a:gd name="connsiteY2" fmla="*/ 0 h 638175"/>
              <a:gd name="connsiteX3" fmla="*/ 0 w 9496425"/>
              <a:gd name="connsiteY3" fmla="*/ 371475 h 638175"/>
              <a:gd name="connsiteX4" fmla="*/ 57150 w 9496425"/>
              <a:gd name="connsiteY4" fmla="*/ 638175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96425" h="638175">
                <a:moveTo>
                  <a:pt x="57150" y="638175"/>
                </a:moveTo>
                <a:lnTo>
                  <a:pt x="9467850" y="485775"/>
                </a:lnTo>
                <a:lnTo>
                  <a:pt x="9496425" y="0"/>
                </a:lnTo>
                <a:lnTo>
                  <a:pt x="0" y="371475"/>
                </a:lnTo>
                <a:lnTo>
                  <a:pt x="57150" y="63817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reeform: Shape 72">
            <a:extLst>
              <a:ext uri="{FF2B5EF4-FFF2-40B4-BE49-F238E27FC236}">
                <a16:creationId xmlns:a16="http://schemas.microsoft.com/office/drawing/2014/main" id="{1D1E519F-D0CF-4C6A-953F-121EDBBC296B}"/>
              </a:ext>
            </a:extLst>
          </p:cNvPr>
          <p:cNvSpPr/>
          <p:nvPr/>
        </p:nvSpPr>
        <p:spPr>
          <a:xfrm>
            <a:off x="-51885" y="-24399"/>
            <a:ext cx="9191625" cy="1028700"/>
          </a:xfrm>
          <a:custGeom>
            <a:avLst/>
            <a:gdLst>
              <a:gd name="connsiteX0" fmla="*/ 0 w 9191625"/>
              <a:gd name="connsiteY0" fmla="*/ 9525 h 1028700"/>
              <a:gd name="connsiteX1" fmla="*/ 9525 w 9191625"/>
              <a:gd name="connsiteY1" fmla="*/ 1028700 h 1028700"/>
              <a:gd name="connsiteX2" fmla="*/ 9182100 w 9191625"/>
              <a:gd name="connsiteY2" fmla="*/ 666750 h 1028700"/>
              <a:gd name="connsiteX3" fmla="*/ 9191625 w 9191625"/>
              <a:gd name="connsiteY3" fmla="*/ 0 h 1028700"/>
              <a:gd name="connsiteX4" fmla="*/ 0 w 9191625"/>
              <a:gd name="connsiteY4" fmla="*/ 9525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1625" h="1028700">
                <a:moveTo>
                  <a:pt x="0" y="9525"/>
                </a:moveTo>
                <a:lnTo>
                  <a:pt x="9525" y="1028700"/>
                </a:lnTo>
                <a:lnTo>
                  <a:pt x="9182100" y="666750"/>
                </a:lnTo>
                <a:lnTo>
                  <a:pt x="9191625" y="0"/>
                </a:lnTo>
                <a:lnTo>
                  <a:pt x="0" y="9525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A7E23907-F5FE-4180-B4CB-95B3F55F38E6}"/>
              </a:ext>
            </a:extLst>
          </p:cNvPr>
          <p:cNvSpPr/>
          <p:nvPr/>
        </p:nvSpPr>
        <p:spPr>
          <a:xfrm>
            <a:off x="8506047" y="4465674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311700" y="5654"/>
            <a:ext cx="8520600" cy="9772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Trajectory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Inference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: the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different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lineages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types</a:t>
            </a:r>
            <a:endParaRPr b="1" dirty="0">
              <a:solidFill>
                <a:schemeClr val="bg1"/>
              </a:solidFill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92EFD6-FD53-4326-A0BE-AD8A8B7AF5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fr" dirty="0"/>
              <a:t>41</a:t>
            </a:r>
          </a:p>
        </p:txBody>
      </p:sp>
      <p:pic>
        <p:nvPicPr>
          <p:cNvPr id="9" name="Google Shape;471;p77">
            <a:extLst>
              <a:ext uri="{FF2B5EF4-FFF2-40B4-BE49-F238E27FC236}">
                <a16:creationId xmlns:a16="http://schemas.microsoft.com/office/drawing/2014/main" id="{68EF8020-7AAD-494A-8B5C-44E5320B31E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1704" r="41417" b="-774"/>
          <a:stretch/>
        </p:blipFill>
        <p:spPr>
          <a:xfrm>
            <a:off x="1371123" y="1585438"/>
            <a:ext cx="6222957" cy="1313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73;p77">
            <a:extLst>
              <a:ext uri="{FF2B5EF4-FFF2-40B4-BE49-F238E27FC236}">
                <a16:creationId xmlns:a16="http://schemas.microsoft.com/office/drawing/2014/main" id="{7E0BB24E-0123-4FA9-B61E-E41FC750E2F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8732" t="23471" r="-958" b="-2342"/>
          <a:stretch/>
        </p:blipFill>
        <p:spPr>
          <a:xfrm>
            <a:off x="2161828" y="3010273"/>
            <a:ext cx="4485323" cy="131026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458;p75">
            <a:extLst>
              <a:ext uri="{FF2B5EF4-FFF2-40B4-BE49-F238E27FC236}">
                <a16:creationId xmlns:a16="http://schemas.microsoft.com/office/drawing/2014/main" id="{ED3A6AB7-2B7A-433D-8F3E-17FC4132AA27}"/>
              </a:ext>
            </a:extLst>
          </p:cNvPr>
          <p:cNvSpPr txBox="1"/>
          <p:nvPr/>
        </p:nvSpPr>
        <p:spPr>
          <a:xfrm>
            <a:off x="785781" y="4567681"/>
            <a:ext cx="61779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200" dirty="0" err="1"/>
              <a:t>Wouter</a:t>
            </a:r>
            <a:r>
              <a:rPr lang="en-US" sz="1200" dirty="0"/>
              <a:t> </a:t>
            </a:r>
            <a:r>
              <a:rPr lang="en-US" sz="1200" dirty="0" err="1"/>
              <a:t>Saelens</a:t>
            </a:r>
            <a:r>
              <a:rPr lang="en-US" sz="1200" dirty="0"/>
              <a:t> et Al (2019). </a:t>
            </a:r>
            <a:r>
              <a:rPr lang="en-GB" sz="1200" b="1" dirty="0"/>
              <a:t>A comparison of single-cell trajectory inference methods</a:t>
            </a:r>
            <a:r>
              <a:rPr lang="en-US" sz="1200" dirty="0"/>
              <a:t>. Nature Biotechnology.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3124378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D70F1667-1B8B-4508-A571-96242920952E}"/>
              </a:ext>
            </a:extLst>
          </p:cNvPr>
          <p:cNvSpPr/>
          <p:nvPr/>
        </p:nvSpPr>
        <p:spPr>
          <a:xfrm>
            <a:off x="-176213" y="485440"/>
            <a:ext cx="9496425" cy="638175"/>
          </a:xfrm>
          <a:custGeom>
            <a:avLst/>
            <a:gdLst>
              <a:gd name="connsiteX0" fmla="*/ 57150 w 9496425"/>
              <a:gd name="connsiteY0" fmla="*/ 638175 h 638175"/>
              <a:gd name="connsiteX1" fmla="*/ 9467850 w 9496425"/>
              <a:gd name="connsiteY1" fmla="*/ 485775 h 638175"/>
              <a:gd name="connsiteX2" fmla="*/ 9496425 w 9496425"/>
              <a:gd name="connsiteY2" fmla="*/ 0 h 638175"/>
              <a:gd name="connsiteX3" fmla="*/ 0 w 9496425"/>
              <a:gd name="connsiteY3" fmla="*/ 371475 h 638175"/>
              <a:gd name="connsiteX4" fmla="*/ 57150 w 9496425"/>
              <a:gd name="connsiteY4" fmla="*/ 638175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96425" h="638175">
                <a:moveTo>
                  <a:pt x="57150" y="638175"/>
                </a:moveTo>
                <a:lnTo>
                  <a:pt x="9467850" y="485775"/>
                </a:lnTo>
                <a:lnTo>
                  <a:pt x="9496425" y="0"/>
                </a:lnTo>
                <a:lnTo>
                  <a:pt x="0" y="371475"/>
                </a:lnTo>
                <a:lnTo>
                  <a:pt x="57150" y="63817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reeform: Shape 72">
            <a:extLst>
              <a:ext uri="{FF2B5EF4-FFF2-40B4-BE49-F238E27FC236}">
                <a16:creationId xmlns:a16="http://schemas.microsoft.com/office/drawing/2014/main" id="{73329853-6675-478D-A0DC-1AA13C3AD841}"/>
              </a:ext>
            </a:extLst>
          </p:cNvPr>
          <p:cNvSpPr/>
          <p:nvPr/>
        </p:nvSpPr>
        <p:spPr>
          <a:xfrm>
            <a:off x="-51885" y="-24399"/>
            <a:ext cx="9191625" cy="1028700"/>
          </a:xfrm>
          <a:custGeom>
            <a:avLst/>
            <a:gdLst>
              <a:gd name="connsiteX0" fmla="*/ 0 w 9191625"/>
              <a:gd name="connsiteY0" fmla="*/ 9525 h 1028700"/>
              <a:gd name="connsiteX1" fmla="*/ 9525 w 9191625"/>
              <a:gd name="connsiteY1" fmla="*/ 1028700 h 1028700"/>
              <a:gd name="connsiteX2" fmla="*/ 9182100 w 9191625"/>
              <a:gd name="connsiteY2" fmla="*/ 666750 h 1028700"/>
              <a:gd name="connsiteX3" fmla="*/ 9191625 w 9191625"/>
              <a:gd name="connsiteY3" fmla="*/ 0 h 1028700"/>
              <a:gd name="connsiteX4" fmla="*/ 0 w 9191625"/>
              <a:gd name="connsiteY4" fmla="*/ 9525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1625" h="1028700">
                <a:moveTo>
                  <a:pt x="0" y="9525"/>
                </a:moveTo>
                <a:lnTo>
                  <a:pt x="9525" y="1028700"/>
                </a:lnTo>
                <a:lnTo>
                  <a:pt x="9182100" y="666750"/>
                </a:lnTo>
                <a:lnTo>
                  <a:pt x="9191625" y="0"/>
                </a:lnTo>
                <a:lnTo>
                  <a:pt x="0" y="9525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A7E23907-F5FE-4180-B4CB-95B3F55F38E6}"/>
              </a:ext>
            </a:extLst>
          </p:cNvPr>
          <p:cNvSpPr/>
          <p:nvPr/>
        </p:nvSpPr>
        <p:spPr>
          <a:xfrm>
            <a:off x="8499333" y="4465935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311700" y="5654"/>
            <a:ext cx="8520600" cy="9772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Trajectory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Inference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: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Dynverse</a:t>
            </a:r>
            <a:endParaRPr b="1" dirty="0">
              <a:solidFill>
                <a:schemeClr val="bg1"/>
              </a:solidFill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92EFD6-FD53-4326-A0BE-AD8A8B7AF5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fr" dirty="0"/>
              <a:t>42</a:t>
            </a:r>
          </a:p>
        </p:txBody>
      </p:sp>
      <p:pic>
        <p:nvPicPr>
          <p:cNvPr id="11" name="Google Shape;102;p18" descr="A screenshot of a map&#10;&#10;Description generated with high confidence">
            <a:extLst>
              <a:ext uri="{FF2B5EF4-FFF2-40B4-BE49-F238E27FC236}">
                <a16:creationId xmlns:a16="http://schemas.microsoft.com/office/drawing/2014/main" id="{0F040C08-0169-4AC2-A265-0F80FCCE2DD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322" y="1242667"/>
            <a:ext cx="6508068" cy="332288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458;p75">
            <a:extLst>
              <a:ext uri="{FF2B5EF4-FFF2-40B4-BE49-F238E27FC236}">
                <a16:creationId xmlns:a16="http://schemas.microsoft.com/office/drawing/2014/main" id="{80E12870-5B47-4BB9-9401-2B86AEAFE452}"/>
              </a:ext>
            </a:extLst>
          </p:cNvPr>
          <p:cNvSpPr txBox="1"/>
          <p:nvPr/>
        </p:nvSpPr>
        <p:spPr>
          <a:xfrm>
            <a:off x="785781" y="4567681"/>
            <a:ext cx="61779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200" dirty="0" err="1"/>
              <a:t>Wouter</a:t>
            </a:r>
            <a:r>
              <a:rPr lang="en-US" sz="1200" dirty="0"/>
              <a:t> </a:t>
            </a:r>
            <a:r>
              <a:rPr lang="en-US" sz="1200" dirty="0" err="1"/>
              <a:t>Saelens</a:t>
            </a:r>
            <a:r>
              <a:rPr lang="en-US" sz="1200" dirty="0"/>
              <a:t> et Al (2019). </a:t>
            </a:r>
            <a:r>
              <a:rPr lang="en-GB" sz="1200" b="1" dirty="0"/>
              <a:t>A comparison of single-cell trajectory inference methods</a:t>
            </a:r>
            <a:r>
              <a:rPr lang="en-US" sz="1200" dirty="0"/>
              <a:t>. Nature Biotechnology.</a:t>
            </a:r>
            <a:endParaRPr sz="12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FE31470-87C0-4A19-983E-516EC8F0B329}"/>
              </a:ext>
            </a:extLst>
          </p:cNvPr>
          <p:cNvSpPr txBox="1"/>
          <p:nvPr/>
        </p:nvSpPr>
        <p:spPr>
          <a:xfrm>
            <a:off x="6579270" y="1844094"/>
            <a:ext cx="25899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Dynverse</a:t>
            </a:r>
            <a:r>
              <a:rPr lang="fr-FR" b="1" dirty="0"/>
              <a:t> Package:</a:t>
            </a:r>
          </a:p>
          <a:p>
            <a:endParaRPr lang="fr-F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/>
              <a:t>Encapsulate</a:t>
            </a:r>
            <a:r>
              <a:rPr lang="fr-FR" b="1" dirty="0"/>
              <a:t> more </a:t>
            </a:r>
            <a:r>
              <a:rPr lang="fr-FR" b="1" dirty="0" err="1"/>
              <a:t>than</a:t>
            </a:r>
            <a:r>
              <a:rPr lang="fr-FR" b="1" dirty="0"/>
              <a:t> 30 </a:t>
            </a:r>
            <a:r>
              <a:rPr lang="fr-FR" b="1" dirty="0" err="1"/>
              <a:t>existing</a:t>
            </a:r>
            <a:r>
              <a:rPr lang="fr-FR" b="1" dirty="0"/>
              <a:t> </a:t>
            </a:r>
            <a:r>
              <a:rPr lang="fr-FR" b="1" dirty="0" err="1"/>
              <a:t>trajectory</a:t>
            </a:r>
            <a:r>
              <a:rPr lang="fr-FR" b="1" dirty="0"/>
              <a:t> </a:t>
            </a:r>
            <a:r>
              <a:rPr lang="fr-FR" b="1" dirty="0" err="1"/>
              <a:t>inference</a:t>
            </a:r>
            <a:r>
              <a:rPr lang="fr-FR" b="1" dirty="0"/>
              <a:t> </a:t>
            </a:r>
            <a:r>
              <a:rPr lang="fr-FR" b="1" dirty="0" err="1"/>
              <a:t>methods</a:t>
            </a:r>
            <a:r>
              <a:rPr lang="fr-FR" b="1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Tools for benchmarking the </a:t>
            </a:r>
            <a:r>
              <a:rPr lang="fr-FR" b="1" dirty="0" err="1"/>
              <a:t>different</a:t>
            </a:r>
            <a:r>
              <a:rPr lang="fr-FR" b="1" dirty="0"/>
              <a:t> </a:t>
            </a:r>
            <a:r>
              <a:rPr lang="fr-FR" b="1" dirty="0" err="1"/>
              <a:t>methods</a:t>
            </a:r>
            <a:r>
              <a:rPr lang="fr-FR" b="1" dirty="0"/>
              <a:t> on a </a:t>
            </a:r>
            <a:r>
              <a:rPr lang="fr-FR" b="1" dirty="0" err="1"/>
              <a:t>particular</a:t>
            </a:r>
            <a:r>
              <a:rPr lang="fr-FR" b="1" dirty="0"/>
              <a:t> </a:t>
            </a:r>
            <a:r>
              <a:rPr lang="fr-FR" b="1" dirty="0" err="1"/>
              <a:t>dataset</a:t>
            </a:r>
            <a:r>
              <a:rPr lang="fr-FR" b="1" dirty="0"/>
              <a:t>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9386225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2"/>
          <p:cNvSpPr txBox="1">
            <a:spLocks noGrp="1"/>
          </p:cNvSpPr>
          <p:nvPr>
            <p:ph type="ctrTitle"/>
          </p:nvPr>
        </p:nvSpPr>
        <p:spPr>
          <a:xfrm>
            <a:off x="648300" y="608789"/>
            <a:ext cx="3522300" cy="2989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200"/>
              <a:buFont typeface="Montserrat"/>
              <a:buNone/>
            </a:pPr>
            <a:r>
              <a:rPr lang="en-US" sz="7200" b="1" i="0" u="none" strike="noStrike" cap="none" dirty="0">
                <a:solidFill>
                  <a:srgbClr val="19D3FF"/>
                </a:solidFill>
                <a:sym typeface="Montserrat"/>
              </a:rPr>
              <a:t>8.</a:t>
            </a:r>
            <a:endParaRPr dirty="0">
              <a:solidFill>
                <a:srgbClr val="19D3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Montserrat"/>
              <a:buNone/>
            </a:pPr>
            <a:r>
              <a:rPr lang="en-US" sz="3000" b="1" i="0" u="none" strike="noStrike" cap="none" dirty="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Batch Effect Correction.</a:t>
            </a:r>
            <a:endParaRPr sz="3000" b="1" i="0" u="none" strike="noStrike" cap="none" dirty="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A7E23907-F5FE-4180-B4CB-95B3F55F38E6}"/>
              </a:ext>
            </a:extLst>
          </p:cNvPr>
          <p:cNvSpPr/>
          <p:nvPr/>
        </p:nvSpPr>
        <p:spPr>
          <a:xfrm>
            <a:off x="8506047" y="4465674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E8000A0-4ACD-4A9E-A222-D75B315C0D76}"/>
              </a:ext>
            </a:extLst>
          </p:cNvPr>
          <p:cNvGrpSpPr/>
          <p:nvPr/>
        </p:nvGrpSpPr>
        <p:grpSpPr>
          <a:xfrm>
            <a:off x="-54592" y="-222212"/>
            <a:ext cx="9496425" cy="1205099"/>
            <a:chOff x="-73642" y="-28575"/>
            <a:chExt cx="9496425" cy="1205099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70F1667-1B8B-4508-A571-96242920952E}"/>
                </a:ext>
              </a:extLst>
            </p:cNvPr>
            <p:cNvSpPr/>
            <p:nvPr/>
          </p:nvSpPr>
          <p:spPr>
            <a:xfrm>
              <a:off x="-73642" y="538349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57936CB0-BD5A-4EE4-BF06-7321C7EF9EB4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311700" y="5654"/>
            <a:ext cx="8520600" cy="9772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Batch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Effect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in Single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Cell</a:t>
            </a:r>
            <a:endParaRPr b="1" dirty="0">
              <a:solidFill>
                <a:schemeClr val="bg1"/>
              </a:solidFill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92EFD6-FD53-4326-A0BE-AD8A8B7AF5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fr" dirty="0"/>
              <a:t>43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21856B9-3DF0-4249-94B9-6B2342A8F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7" y="1437997"/>
            <a:ext cx="9144000" cy="2746814"/>
          </a:xfrm>
          <a:prstGeom prst="rect">
            <a:avLst/>
          </a:prstGeom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738BAF7C-A332-4F30-8989-ACA9B213C42F}"/>
              </a:ext>
            </a:extLst>
          </p:cNvPr>
          <p:cNvCxnSpPr>
            <a:cxnSpLocks/>
          </p:cNvCxnSpPr>
          <p:nvPr/>
        </p:nvCxnSpPr>
        <p:spPr>
          <a:xfrm flipH="1">
            <a:off x="5744970" y="1329708"/>
            <a:ext cx="561298" cy="5155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93A1E528-57DF-450A-9D9B-94F3D3CB0E0A}"/>
              </a:ext>
            </a:extLst>
          </p:cNvPr>
          <p:cNvSpPr txBox="1"/>
          <p:nvPr/>
        </p:nvSpPr>
        <p:spPr>
          <a:xfrm>
            <a:off x="6377736" y="1026487"/>
            <a:ext cx="27126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Sequence</a:t>
            </a:r>
            <a:r>
              <a:rPr lang="fr-FR" dirty="0"/>
              <a:t> </a:t>
            </a:r>
            <a:r>
              <a:rPr lang="fr-FR" dirty="0" err="1"/>
              <a:t>small</a:t>
            </a:r>
            <a:r>
              <a:rPr lang="fr-FR" dirty="0"/>
              <a:t> </a:t>
            </a:r>
            <a:r>
              <a:rPr lang="fr-FR" dirty="0" err="1"/>
              <a:t>amount</a:t>
            </a:r>
            <a:r>
              <a:rPr lang="fr-FR" dirty="0"/>
              <a:t> of </a:t>
            </a:r>
            <a:r>
              <a:rPr lang="fr-FR" dirty="0" err="1"/>
              <a:t>cells</a:t>
            </a:r>
            <a:endParaRPr lang="fr-FR" dirty="0"/>
          </a:p>
          <a:p>
            <a:r>
              <a:rPr lang="fr-FR" dirty="0"/>
              <a:t>But good </a:t>
            </a:r>
            <a:r>
              <a:rPr lang="fr-FR" dirty="0" err="1"/>
              <a:t>gene</a:t>
            </a:r>
            <a:r>
              <a:rPr lang="fr-FR" dirty="0"/>
              <a:t> </a:t>
            </a:r>
            <a:r>
              <a:rPr lang="fr-FR" dirty="0" err="1"/>
              <a:t>coverage</a:t>
            </a:r>
            <a:r>
              <a:rPr lang="fr-FR" dirty="0"/>
              <a:t>.</a:t>
            </a:r>
            <a:endParaRPr lang="en-US" dirty="0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F9D95AD5-5839-4708-AF05-66A8789F3281}"/>
              </a:ext>
            </a:extLst>
          </p:cNvPr>
          <p:cNvCxnSpPr>
            <a:cxnSpLocks/>
          </p:cNvCxnSpPr>
          <p:nvPr/>
        </p:nvCxnSpPr>
        <p:spPr>
          <a:xfrm flipH="1" flipV="1">
            <a:off x="5744970" y="4031047"/>
            <a:ext cx="561298" cy="4792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0AEF7DD3-3AF9-4D45-9379-B7AE635EA2E9}"/>
              </a:ext>
            </a:extLst>
          </p:cNvPr>
          <p:cNvSpPr txBox="1"/>
          <p:nvPr/>
        </p:nvSpPr>
        <p:spPr>
          <a:xfrm>
            <a:off x="6306268" y="4510257"/>
            <a:ext cx="26917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Sequence</a:t>
            </a:r>
            <a:r>
              <a:rPr lang="fr-FR" dirty="0"/>
              <a:t> large </a:t>
            </a:r>
            <a:r>
              <a:rPr lang="fr-FR" dirty="0" err="1"/>
              <a:t>amount</a:t>
            </a:r>
            <a:r>
              <a:rPr lang="fr-FR" dirty="0"/>
              <a:t> of </a:t>
            </a:r>
            <a:r>
              <a:rPr lang="fr-FR" dirty="0" err="1"/>
              <a:t>cells</a:t>
            </a:r>
            <a:endParaRPr lang="fr-FR" dirty="0"/>
          </a:p>
          <a:p>
            <a:r>
              <a:rPr lang="fr-FR" dirty="0"/>
              <a:t>But </a:t>
            </a:r>
            <a:r>
              <a:rPr lang="fr-FR" dirty="0" err="1"/>
              <a:t>low</a:t>
            </a:r>
            <a:r>
              <a:rPr lang="fr-FR" dirty="0"/>
              <a:t> </a:t>
            </a:r>
            <a:r>
              <a:rPr lang="fr-FR" dirty="0" err="1"/>
              <a:t>gene</a:t>
            </a:r>
            <a:r>
              <a:rPr lang="fr-FR" dirty="0"/>
              <a:t> </a:t>
            </a:r>
            <a:r>
              <a:rPr lang="fr-FR" dirty="0" err="1"/>
              <a:t>coverage</a:t>
            </a:r>
            <a:r>
              <a:rPr lang="fr-FR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64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A7E23907-F5FE-4180-B4CB-95B3F55F38E6}"/>
              </a:ext>
            </a:extLst>
          </p:cNvPr>
          <p:cNvSpPr/>
          <p:nvPr/>
        </p:nvSpPr>
        <p:spPr>
          <a:xfrm>
            <a:off x="8506047" y="4465674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E8000A0-4ACD-4A9E-A222-D75B315C0D76}"/>
              </a:ext>
            </a:extLst>
          </p:cNvPr>
          <p:cNvGrpSpPr/>
          <p:nvPr/>
        </p:nvGrpSpPr>
        <p:grpSpPr>
          <a:xfrm>
            <a:off x="-54592" y="-222212"/>
            <a:ext cx="9496425" cy="1205099"/>
            <a:chOff x="-73642" y="-28575"/>
            <a:chExt cx="9496425" cy="1205099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70F1667-1B8B-4508-A571-96242920952E}"/>
                </a:ext>
              </a:extLst>
            </p:cNvPr>
            <p:cNvSpPr/>
            <p:nvPr/>
          </p:nvSpPr>
          <p:spPr>
            <a:xfrm>
              <a:off x="-73642" y="538349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57936CB0-BD5A-4EE4-BF06-7321C7EF9EB4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311700" y="5654"/>
            <a:ext cx="8520600" cy="9772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Batch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Effect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in Single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Cell</a:t>
            </a:r>
            <a:endParaRPr b="1" dirty="0">
              <a:solidFill>
                <a:schemeClr val="bg1"/>
              </a:solidFill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92EFD6-FD53-4326-A0BE-AD8A8B7AF5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fr" dirty="0"/>
              <a:t>44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7FDDA3D-63B2-4FA8-8E91-2BDB3DEBC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4" y="1718278"/>
            <a:ext cx="9144000" cy="246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0882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A7E23907-F5FE-4180-B4CB-95B3F55F38E6}"/>
              </a:ext>
            </a:extLst>
          </p:cNvPr>
          <p:cNvSpPr/>
          <p:nvPr/>
        </p:nvSpPr>
        <p:spPr>
          <a:xfrm>
            <a:off x="8506047" y="4465674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E8000A0-4ACD-4A9E-A222-D75B315C0D76}"/>
              </a:ext>
            </a:extLst>
          </p:cNvPr>
          <p:cNvGrpSpPr/>
          <p:nvPr/>
        </p:nvGrpSpPr>
        <p:grpSpPr>
          <a:xfrm>
            <a:off x="-54592" y="-222212"/>
            <a:ext cx="9496425" cy="1205099"/>
            <a:chOff x="-73642" y="-28575"/>
            <a:chExt cx="9496425" cy="1205099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70F1667-1B8B-4508-A571-96242920952E}"/>
                </a:ext>
              </a:extLst>
            </p:cNvPr>
            <p:cNvSpPr/>
            <p:nvPr/>
          </p:nvSpPr>
          <p:spPr>
            <a:xfrm>
              <a:off x="-73642" y="538349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57936CB0-BD5A-4EE4-BF06-7321C7EF9EB4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311700" y="5654"/>
            <a:ext cx="8520600" cy="9772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Batch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Effect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in Single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Cell</a:t>
            </a:r>
            <a:endParaRPr b="1" dirty="0">
              <a:solidFill>
                <a:schemeClr val="bg1"/>
              </a:solidFill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92EFD6-FD53-4326-A0BE-AD8A8B7AF5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fr" dirty="0"/>
              <a:t>45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C548B22-50F1-40BD-9EBA-CCFF12E97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9811"/>
            <a:ext cx="9144000" cy="259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104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70">
            <a:extLst>
              <a:ext uri="{FF2B5EF4-FFF2-40B4-BE49-F238E27FC236}">
                <a16:creationId xmlns:a16="http://schemas.microsoft.com/office/drawing/2014/main" id="{E5F5FA3C-C860-4B0A-9337-CE2AB553551D}"/>
              </a:ext>
            </a:extLst>
          </p:cNvPr>
          <p:cNvGrpSpPr/>
          <p:nvPr/>
        </p:nvGrpSpPr>
        <p:grpSpPr>
          <a:xfrm>
            <a:off x="-54592" y="-222212"/>
            <a:ext cx="9496425" cy="1205099"/>
            <a:chOff x="-73642" y="-28575"/>
            <a:chExt cx="9496425" cy="1205099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0" name="Freeform: Shape 71">
              <a:extLst>
                <a:ext uri="{FF2B5EF4-FFF2-40B4-BE49-F238E27FC236}">
                  <a16:creationId xmlns:a16="http://schemas.microsoft.com/office/drawing/2014/main" id="{0A2518E1-54A6-4EE1-96AF-F24AF3823708}"/>
                </a:ext>
              </a:extLst>
            </p:cNvPr>
            <p:cNvSpPr/>
            <p:nvPr/>
          </p:nvSpPr>
          <p:spPr>
            <a:xfrm>
              <a:off x="-73642" y="538349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Freeform: Shape 72">
              <a:extLst>
                <a:ext uri="{FF2B5EF4-FFF2-40B4-BE49-F238E27FC236}">
                  <a16:creationId xmlns:a16="http://schemas.microsoft.com/office/drawing/2014/main" id="{62093E7A-B322-4FCD-8FFD-3D3C9532832B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A7E23907-F5FE-4180-B4CB-95B3F55F38E6}"/>
              </a:ext>
            </a:extLst>
          </p:cNvPr>
          <p:cNvSpPr/>
          <p:nvPr/>
        </p:nvSpPr>
        <p:spPr>
          <a:xfrm>
            <a:off x="8506047" y="4465674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311700" y="5654"/>
            <a:ext cx="8520600" cy="9772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Batch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Effect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: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Correcting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batch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effect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with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MNN</a:t>
            </a:r>
            <a:endParaRPr b="1" dirty="0">
              <a:solidFill>
                <a:schemeClr val="bg1"/>
              </a:solidFill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92EFD6-FD53-4326-A0BE-AD8A8B7AF5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fr" dirty="0"/>
              <a:t>46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261EDD5-D3A2-4090-9D05-8BC762269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114" y="1095375"/>
            <a:ext cx="6379030" cy="391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72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70">
            <a:extLst>
              <a:ext uri="{FF2B5EF4-FFF2-40B4-BE49-F238E27FC236}">
                <a16:creationId xmlns:a16="http://schemas.microsoft.com/office/drawing/2014/main" id="{D4BA4D2E-5EF7-437B-B71B-F66CE3248C46}"/>
              </a:ext>
            </a:extLst>
          </p:cNvPr>
          <p:cNvGrpSpPr/>
          <p:nvPr/>
        </p:nvGrpSpPr>
        <p:grpSpPr>
          <a:xfrm>
            <a:off x="-54592" y="-222212"/>
            <a:ext cx="9496425" cy="1205099"/>
            <a:chOff x="-73642" y="-28575"/>
            <a:chExt cx="9496425" cy="1205099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0" name="Freeform: Shape 71">
              <a:extLst>
                <a:ext uri="{FF2B5EF4-FFF2-40B4-BE49-F238E27FC236}">
                  <a16:creationId xmlns:a16="http://schemas.microsoft.com/office/drawing/2014/main" id="{DC8DB029-E90F-4931-8043-106E5CCEBA7D}"/>
                </a:ext>
              </a:extLst>
            </p:cNvPr>
            <p:cNvSpPr/>
            <p:nvPr/>
          </p:nvSpPr>
          <p:spPr>
            <a:xfrm>
              <a:off x="-73642" y="538349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Freeform: Shape 72">
              <a:extLst>
                <a:ext uri="{FF2B5EF4-FFF2-40B4-BE49-F238E27FC236}">
                  <a16:creationId xmlns:a16="http://schemas.microsoft.com/office/drawing/2014/main" id="{127A58BE-0EA7-42A0-ABB0-C160484AADA7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740A14E9-33C2-4561-BB3C-FC7E9A4D9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479" y="1254850"/>
            <a:ext cx="5636026" cy="3691842"/>
          </a:xfrm>
          <a:prstGeom prst="rect">
            <a:avLst/>
          </a:prstGeom>
        </p:spPr>
      </p:pic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A7E23907-F5FE-4180-B4CB-95B3F55F38E6}"/>
              </a:ext>
            </a:extLst>
          </p:cNvPr>
          <p:cNvSpPr/>
          <p:nvPr/>
        </p:nvSpPr>
        <p:spPr>
          <a:xfrm>
            <a:off x="8506047" y="4465674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311700" y="5654"/>
            <a:ext cx="8520600" cy="9772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Batch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Effect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: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Correcting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batch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effect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with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MNN</a:t>
            </a:r>
            <a:endParaRPr b="1" dirty="0">
              <a:solidFill>
                <a:schemeClr val="bg1"/>
              </a:solidFill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92EFD6-FD53-4326-A0BE-AD8A8B7AF5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fr" dirty="0"/>
              <a:t>47</a:t>
            </a:r>
          </a:p>
        </p:txBody>
      </p:sp>
    </p:spTree>
    <p:extLst>
      <p:ext uri="{BB962C8B-B14F-4D97-AF65-F5344CB8AC3E}">
        <p14:creationId xmlns:p14="http://schemas.microsoft.com/office/powerpoint/2010/main" val="35868420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70">
            <a:extLst>
              <a:ext uri="{FF2B5EF4-FFF2-40B4-BE49-F238E27FC236}">
                <a16:creationId xmlns:a16="http://schemas.microsoft.com/office/drawing/2014/main" id="{D4BA4D2E-5EF7-437B-B71B-F66CE3248C46}"/>
              </a:ext>
            </a:extLst>
          </p:cNvPr>
          <p:cNvGrpSpPr/>
          <p:nvPr/>
        </p:nvGrpSpPr>
        <p:grpSpPr>
          <a:xfrm>
            <a:off x="-54592" y="-222212"/>
            <a:ext cx="9496425" cy="1205099"/>
            <a:chOff x="-73642" y="-28575"/>
            <a:chExt cx="9496425" cy="1205099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0" name="Freeform: Shape 71">
              <a:extLst>
                <a:ext uri="{FF2B5EF4-FFF2-40B4-BE49-F238E27FC236}">
                  <a16:creationId xmlns:a16="http://schemas.microsoft.com/office/drawing/2014/main" id="{DC8DB029-E90F-4931-8043-106E5CCEBA7D}"/>
                </a:ext>
              </a:extLst>
            </p:cNvPr>
            <p:cNvSpPr/>
            <p:nvPr/>
          </p:nvSpPr>
          <p:spPr>
            <a:xfrm>
              <a:off x="-73642" y="538349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Freeform: Shape 72">
              <a:extLst>
                <a:ext uri="{FF2B5EF4-FFF2-40B4-BE49-F238E27FC236}">
                  <a16:creationId xmlns:a16="http://schemas.microsoft.com/office/drawing/2014/main" id="{127A58BE-0EA7-42A0-ABB0-C160484AADA7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A7E23907-F5FE-4180-B4CB-95B3F55F38E6}"/>
              </a:ext>
            </a:extLst>
          </p:cNvPr>
          <p:cNvSpPr/>
          <p:nvPr/>
        </p:nvSpPr>
        <p:spPr>
          <a:xfrm>
            <a:off x="8506047" y="4465674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311700" y="5654"/>
            <a:ext cx="8520600" cy="9772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Batch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Effect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: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Other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Methods</a:t>
            </a:r>
            <a:endParaRPr b="1" dirty="0">
              <a:solidFill>
                <a:schemeClr val="bg1"/>
              </a:solidFill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92EFD6-FD53-4326-A0BE-AD8A8B7AF5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fr" dirty="0"/>
              <a:t>48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AC0E49A-BC97-4C3B-AB47-EED0A1D38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90" y="1241195"/>
            <a:ext cx="7982820" cy="355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0176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2"/>
          <p:cNvSpPr txBox="1">
            <a:spLocks noGrp="1"/>
          </p:cNvSpPr>
          <p:nvPr>
            <p:ph type="ctrTitle"/>
          </p:nvPr>
        </p:nvSpPr>
        <p:spPr>
          <a:xfrm>
            <a:off x="648300" y="1076850"/>
            <a:ext cx="3522300" cy="2989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200"/>
              <a:buFont typeface="Montserrat"/>
              <a:buNone/>
            </a:pPr>
            <a:r>
              <a:rPr lang="fr-FR" sz="7200" b="1" i="0" u="none" strike="noStrike" cap="none" dirty="0">
                <a:solidFill>
                  <a:srgbClr val="FFC000"/>
                </a:solidFill>
                <a:sym typeface="Montserrat"/>
              </a:rPr>
              <a:t>9.</a:t>
            </a:r>
            <a:endParaRPr dirty="0">
              <a:solidFill>
                <a:srgbClr val="FFC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Montserrat"/>
              <a:buNone/>
            </a:pPr>
            <a:r>
              <a:rPr lang="en-US" sz="3000" b="1" i="0" u="none" strike="noStrike" cap="none" dirty="0" err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CellID</a:t>
            </a:r>
            <a:r>
              <a:rPr lang="en-US" sz="3000" b="1" i="0" u="none" strike="noStrike" cap="none" dirty="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: novel method for single cell gene set extraction </a:t>
            </a:r>
            <a:endParaRPr sz="3000" b="1" i="0" u="none" strike="noStrike" cap="none" dirty="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98564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5EB1123-B796-4D37-99B5-7D4B87AA2BD9}"/>
              </a:ext>
            </a:extLst>
          </p:cNvPr>
          <p:cNvSpPr/>
          <p:nvPr/>
        </p:nvSpPr>
        <p:spPr>
          <a:xfrm>
            <a:off x="8506047" y="4465674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07052A9-17B1-4EA8-9037-627874AD5425}"/>
              </a:ext>
            </a:extLst>
          </p:cNvPr>
          <p:cNvGrpSpPr/>
          <p:nvPr/>
        </p:nvGrpSpPr>
        <p:grpSpPr>
          <a:xfrm>
            <a:off x="-95250" y="-28575"/>
            <a:ext cx="9496425" cy="1123950"/>
            <a:chOff x="-95250" y="-28575"/>
            <a:chExt cx="9496425" cy="1123950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DC4E82E-390C-49E0-AF9E-63275743178C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8F3A746F-8EC0-4C8A-AEE9-F9C44F404F84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244006" y="9741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R</a:t>
            </a:r>
            <a:r>
              <a:rPr lang="en-GB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are Sub-Populations Discovery: Monocytes and DC</a:t>
            </a:r>
            <a:endParaRPr b="1" dirty="0">
              <a:solidFill>
                <a:schemeClr val="bg1"/>
              </a:solidFill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A964D-B29C-496B-B668-491CEC7107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fr" dirty="0"/>
              <a:t>4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162A6B6-413F-488A-8EE9-EA3ADC5AB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" y="1370259"/>
            <a:ext cx="3756434" cy="318316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4D2585C-18A9-4E17-A26D-34C220291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0480" y="1485900"/>
            <a:ext cx="2654856" cy="305267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AACE8EF-F91B-4436-8998-81C158E636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0457" y="2277292"/>
            <a:ext cx="2763543" cy="199312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378B507-52C4-4FEF-8029-1A83CE4C5B9A}"/>
              </a:ext>
            </a:extLst>
          </p:cNvPr>
          <p:cNvSpPr/>
          <p:nvPr/>
        </p:nvSpPr>
        <p:spPr>
          <a:xfrm>
            <a:off x="314324" y="4581441"/>
            <a:ext cx="81917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Villani et Al(2017). Single-cell RNA-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seq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reveals new types of human blood dendritic cells, monocytes, and progenitors. </a:t>
            </a:r>
            <a:r>
              <a:rPr lang="en-GB" i="1" dirty="0"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  <a:endParaRPr lang="en-GB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9712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E59C3-C84F-4A5F-AF02-7D7EC268CC0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95308" y="4771926"/>
            <a:ext cx="548700" cy="393600"/>
          </a:xfrm>
        </p:spPr>
        <p:txBody>
          <a:bodyPr/>
          <a:lstStyle/>
          <a:p>
            <a:fld id="{00000000-1234-1234-1234-123412341234}" type="slidenum">
              <a:rPr lang="fr" smtClean="0"/>
              <a:pPr/>
              <a:t>60</a:t>
            </a:fld>
            <a:endParaRPr lang="fr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5037A4-2D52-4273-A409-EA2A4C7EB828}"/>
              </a:ext>
            </a:extLst>
          </p:cNvPr>
          <p:cNvGrpSpPr/>
          <p:nvPr/>
        </p:nvGrpSpPr>
        <p:grpSpPr>
          <a:xfrm>
            <a:off x="-99094" y="-51737"/>
            <a:ext cx="9496425" cy="1123950"/>
            <a:chOff x="-95250" y="-28575"/>
            <a:chExt cx="9496425" cy="112395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081AA1D-5B3B-4789-97AA-4CED8145D2C4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9640E72-73B0-49B7-BD59-FBE816018CCA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Google Shape;91;p17">
            <a:extLst>
              <a:ext uri="{FF2B5EF4-FFF2-40B4-BE49-F238E27FC236}">
                <a16:creationId xmlns:a16="http://schemas.microsoft.com/office/drawing/2014/main" id="{B33E0738-EA13-4E6B-AA05-6205293E0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7856" y="62896"/>
            <a:ext cx="8520600" cy="895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CellID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: The Input</a:t>
            </a:r>
            <a:endParaRPr b="1" dirty="0"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43B6D0-3DD6-45B3-9F3D-8C4A4BC7D23F}"/>
              </a:ext>
            </a:extLst>
          </p:cNvPr>
          <p:cNvSpPr/>
          <p:nvPr/>
        </p:nvSpPr>
        <p:spPr>
          <a:xfrm>
            <a:off x="8502203" y="4464546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A183936-BC81-438F-AC3F-2998AFD7A947}"/>
              </a:ext>
            </a:extLst>
          </p:cNvPr>
          <p:cNvSpPr txBox="1">
            <a:spLocks/>
          </p:cNvSpPr>
          <p:nvPr/>
        </p:nvSpPr>
        <p:spPr>
          <a:xfrm>
            <a:off x="8591464" y="474876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chemeClr val="bg1"/>
                </a:solidFill>
                <a:latin typeface="Reem Kufi Regular" pitchFamily="2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" dirty="0">
                <a:solidFill>
                  <a:schemeClr val="tx1"/>
                </a:solidFill>
              </a:rPr>
              <a:t>48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18440C-63E2-4226-B0B9-D01C299DFEFC}"/>
              </a:ext>
            </a:extLst>
          </p:cNvPr>
          <p:cNvSpPr/>
          <p:nvPr/>
        </p:nvSpPr>
        <p:spPr>
          <a:xfrm>
            <a:off x="4454820" y="2417862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 </a:t>
            </a:r>
          </a:p>
        </p:txBody>
      </p:sp>
      <p:pic>
        <p:nvPicPr>
          <p:cNvPr id="17" name="Google Shape;226;p17">
            <a:extLst>
              <a:ext uri="{FF2B5EF4-FFF2-40B4-BE49-F238E27FC236}">
                <a16:creationId xmlns:a16="http://schemas.microsoft.com/office/drawing/2014/main" id="{D24F94F9-CC69-4308-BAA7-C699A7B769F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9606" y="1302237"/>
            <a:ext cx="3147578" cy="297952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28;p17">
            <a:extLst>
              <a:ext uri="{FF2B5EF4-FFF2-40B4-BE49-F238E27FC236}">
                <a16:creationId xmlns:a16="http://schemas.microsoft.com/office/drawing/2014/main" id="{C24F005D-2EDC-48D9-B8F0-6AD989BDB19B}"/>
              </a:ext>
            </a:extLst>
          </p:cNvPr>
          <p:cNvSpPr/>
          <p:nvPr/>
        </p:nvSpPr>
        <p:spPr>
          <a:xfrm>
            <a:off x="490451" y="4406815"/>
            <a:ext cx="4667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A3A3"/>
              </a:buClr>
              <a:buSzPts val="1600"/>
              <a:buFont typeface="Montserrat"/>
              <a:buNone/>
            </a:pPr>
            <a:r>
              <a:rPr lang="en-US" sz="1600" b="1" i="0" u="none" strike="noStrike" cap="none">
                <a:solidFill>
                  <a:srgbClr val="A3A3A3"/>
                </a:solidFill>
                <a:latin typeface="Montserrat"/>
                <a:ea typeface="Montserrat"/>
                <a:cs typeface="Montserrat"/>
                <a:sym typeface="Montserrat"/>
              </a:rPr>
              <a:t>Keep informative part of variability…</a:t>
            </a:r>
            <a:endParaRPr/>
          </a:p>
        </p:txBody>
      </p:sp>
      <p:sp>
        <p:nvSpPr>
          <p:cNvPr id="19" name="Google Shape;229;p17">
            <a:extLst>
              <a:ext uri="{FF2B5EF4-FFF2-40B4-BE49-F238E27FC236}">
                <a16:creationId xmlns:a16="http://schemas.microsoft.com/office/drawing/2014/main" id="{3AC3E9EB-0C01-4829-9EDB-05D81E918384}"/>
              </a:ext>
            </a:extLst>
          </p:cNvPr>
          <p:cNvSpPr/>
          <p:nvPr/>
        </p:nvSpPr>
        <p:spPr>
          <a:xfrm>
            <a:off x="490451" y="4651057"/>
            <a:ext cx="316777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A3A3"/>
              </a:buClr>
              <a:buSzPts val="1600"/>
              <a:buFont typeface="Montserrat"/>
              <a:buNone/>
            </a:pPr>
            <a:r>
              <a:rPr lang="en-US" sz="1600" b="1" i="0" u="none" strike="noStrike" cap="none">
                <a:solidFill>
                  <a:srgbClr val="A3A3A3"/>
                </a:solidFill>
                <a:latin typeface="Montserrat"/>
                <a:ea typeface="Montserrat"/>
                <a:cs typeface="Montserrat"/>
                <a:sym typeface="Montserrat"/>
              </a:rPr>
              <a:t>…While discarding noise</a:t>
            </a:r>
            <a:endParaRPr/>
          </a:p>
        </p:txBody>
      </p:sp>
      <p:pic>
        <p:nvPicPr>
          <p:cNvPr id="20" name="Google Shape;230;p17">
            <a:extLst>
              <a:ext uri="{FF2B5EF4-FFF2-40B4-BE49-F238E27FC236}">
                <a16:creationId xmlns:a16="http://schemas.microsoft.com/office/drawing/2014/main" id="{8A2FDDC0-75A4-4229-987F-C19C2B102AD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3633" y="1436975"/>
            <a:ext cx="619630" cy="21400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31;p17">
            <a:extLst>
              <a:ext uri="{FF2B5EF4-FFF2-40B4-BE49-F238E27FC236}">
                <a16:creationId xmlns:a16="http://schemas.microsoft.com/office/drawing/2014/main" id="{811F6F31-C718-4134-B41E-219B8C063BCF}"/>
              </a:ext>
            </a:extLst>
          </p:cNvPr>
          <p:cNvSpPr/>
          <p:nvPr/>
        </p:nvSpPr>
        <p:spPr>
          <a:xfrm>
            <a:off x="1317298" y="1405477"/>
            <a:ext cx="6590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Karla"/>
              <a:buNone/>
            </a:pPr>
            <a:r>
              <a:rPr lang="en-US" sz="1200" b="1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rPr>
              <a:t>Cells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Google Shape;232;p17">
            <a:extLst>
              <a:ext uri="{FF2B5EF4-FFF2-40B4-BE49-F238E27FC236}">
                <a16:creationId xmlns:a16="http://schemas.microsoft.com/office/drawing/2014/main" id="{2E4FF8B6-AE57-4E60-A7D5-1E6D05E6950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2385792" y="1394141"/>
            <a:ext cx="930262" cy="24981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3;p17">
            <a:extLst>
              <a:ext uri="{FF2B5EF4-FFF2-40B4-BE49-F238E27FC236}">
                <a16:creationId xmlns:a16="http://schemas.microsoft.com/office/drawing/2014/main" id="{E45C63C9-C465-4182-B289-9B0BD0295AA4}"/>
              </a:ext>
            </a:extLst>
          </p:cNvPr>
          <p:cNvSpPr/>
          <p:nvPr/>
        </p:nvSpPr>
        <p:spPr>
          <a:xfrm>
            <a:off x="2291394" y="1351213"/>
            <a:ext cx="142615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Karla"/>
              <a:buNone/>
            </a:pPr>
            <a:r>
              <a:rPr lang="en-US" sz="1200" b="1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rPr>
              <a:t>Cells annotation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34;p17">
            <a:extLst>
              <a:ext uri="{FF2B5EF4-FFF2-40B4-BE49-F238E27FC236}">
                <a16:creationId xmlns:a16="http://schemas.microsoft.com/office/drawing/2014/main" id="{F6EC4D0F-E3C4-4CE9-A23E-5AA31C24B457}"/>
              </a:ext>
            </a:extLst>
          </p:cNvPr>
          <p:cNvSpPr/>
          <p:nvPr/>
        </p:nvSpPr>
        <p:spPr>
          <a:xfrm rot="5771821">
            <a:off x="1662684" y="2889256"/>
            <a:ext cx="498742" cy="692705"/>
          </a:xfrm>
          <a:prstGeom prst="lightningBolt">
            <a:avLst/>
          </a:prstGeom>
          <a:solidFill>
            <a:srgbClr val="FF3300"/>
          </a:solidFill>
          <a:ln w="25400" cap="flat" cmpd="sng">
            <a:solidFill>
              <a:srgbClr val="08080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35;p17">
            <a:extLst>
              <a:ext uri="{FF2B5EF4-FFF2-40B4-BE49-F238E27FC236}">
                <a16:creationId xmlns:a16="http://schemas.microsoft.com/office/drawing/2014/main" id="{13CF6B5F-729D-4E7C-B471-7B993D4AC2DC}"/>
              </a:ext>
            </a:extLst>
          </p:cNvPr>
          <p:cNvSpPr/>
          <p:nvPr/>
        </p:nvSpPr>
        <p:spPr>
          <a:xfrm>
            <a:off x="2214985" y="2909736"/>
            <a:ext cx="182452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A3A3"/>
              </a:buClr>
              <a:buSzPts val="1600"/>
              <a:buFont typeface="Montserrat"/>
              <a:buNone/>
            </a:pPr>
            <a:r>
              <a:rPr lang="en-US" sz="1600" b="1" i="0" u="none" strike="noStrike" cap="none">
                <a:solidFill>
                  <a:srgbClr val="A3A3A3"/>
                </a:solidFill>
                <a:latin typeface="Montserrat"/>
                <a:ea typeface="Montserrat"/>
                <a:cs typeface="Montserrat"/>
                <a:sym typeface="Montserrat"/>
              </a:rPr>
              <a:t>NOISY!</a:t>
            </a:r>
            <a:endParaRPr/>
          </a:p>
        </p:txBody>
      </p:sp>
      <p:sp>
        <p:nvSpPr>
          <p:cNvPr id="26" name="Google Shape;237;p17">
            <a:extLst>
              <a:ext uri="{FF2B5EF4-FFF2-40B4-BE49-F238E27FC236}">
                <a16:creationId xmlns:a16="http://schemas.microsoft.com/office/drawing/2014/main" id="{D8640C00-3C50-4853-8A4F-E9B64A7B0000}"/>
              </a:ext>
            </a:extLst>
          </p:cNvPr>
          <p:cNvSpPr/>
          <p:nvPr/>
        </p:nvSpPr>
        <p:spPr>
          <a:xfrm>
            <a:off x="4729585" y="2025816"/>
            <a:ext cx="182452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A3A3"/>
              </a:buClr>
              <a:buSzPts val="1600"/>
              <a:buFont typeface="Montserrat"/>
              <a:buNone/>
            </a:pPr>
            <a:r>
              <a:rPr lang="en-US" sz="1600" b="1" i="0" u="none" strike="noStrike" cap="none" dirty="0">
                <a:solidFill>
                  <a:srgbClr val="A3A3A3"/>
                </a:solidFill>
                <a:latin typeface="Montserrat"/>
                <a:ea typeface="Montserrat"/>
                <a:cs typeface="Montserrat"/>
                <a:sym typeface="Montserrat"/>
              </a:rPr>
              <a:t>Technical Noise</a:t>
            </a:r>
            <a:endParaRPr dirty="0"/>
          </a:p>
        </p:txBody>
      </p:sp>
      <p:sp>
        <p:nvSpPr>
          <p:cNvPr id="27" name="Google Shape;238;p17">
            <a:extLst>
              <a:ext uri="{FF2B5EF4-FFF2-40B4-BE49-F238E27FC236}">
                <a16:creationId xmlns:a16="http://schemas.microsoft.com/office/drawing/2014/main" id="{E1BCAD77-4C99-428E-8246-68D022778C41}"/>
              </a:ext>
            </a:extLst>
          </p:cNvPr>
          <p:cNvSpPr/>
          <p:nvPr/>
        </p:nvSpPr>
        <p:spPr>
          <a:xfrm>
            <a:off x="4729584" y="2667503"/>
            <a:ext cx="226557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A3A3"/>
              </a:buClr>
              <a:buSzPts val="1600"/>
              <a:buFont typeface="Montserrat"/>
              <a:buNone/>
            </a:pPr>
            <a:r>
              <a:rPr lang="en-US" sz="1600" b="1" i="0" u="none" strike="noStrike" cap="none">
                <a:solidFill>
                  <a:srgbClr val="A3A3A3"/>
                </a:solidFill>
                <a:latin typeface="Montserrat"/>
                <a:ea typeface="Montserrat"/>
                <a:cs typeface="Montserrat"/>
                <a:sym typeface="Montserrat"/>
              </a:rPr>
              <a:t>Biological Noise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7042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E59C3-C84F-4A5F-AF02-7D7EC268CC0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95308" y="4771926"/>
            <a:ext cx="548700" cy="393600"/>
          </a:xfrm>
        </p:spPr>
        <p:txBody>
          <a:bodyPr/>
          <a:lstStyle/>
          <a:p>
            <a:fld id="{00000000-1234-1234-1234-123412341234}" type="slidenum">
              <a:rPr lang="fr" smtClean="0"/>
              <a:pPr/>
              <a:t>61</a:t>
            </a:fld>
            <a:endParaRPr lang="fr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5037A4-2D52-4273-A409-EA2A4C7EB828}"/>
              </a:ext>
            </a:extLst>
          </p:cNvPr>
          <p:cNvGrpSpPr/>
          <p:nvPr/>
        </p:nvGrpSpPr>
        <p:grpSpPr>
          <a:xfrm>
            <a:off x="-99094" y="-51737"/>
            <a:ext cx="9496425" cy="1123950"/>
            <a:chOff x="-95250" y="-28575"/>
            <a:chExt cx="9496425" cy="112395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081AA1D-5B3B-4789-97AA-4CED8145D2C4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9640E72-73B0-49B7-BD59-FBE816018CCA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Google Shape;91;p17">
            <a:extLst>
              <a:ext uri="{FF2B5EF4-FFF2-40B4-BE49-F238E27FC236}">
                <a16:creationId xmlns:a16="http://schemas.microsoft.com/office/drawing/2014/main" id="{B33E0738-EA13-4E6B-AA05-6205293E0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6405" y="62896"/>
            <a:ext cx="9089475" cy="895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CellID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: Multiple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Correspondence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Analysis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in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SCRNASeq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endParaRPr b="1" dirty="0"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43B6D0-3DD6-45B3-9F3D-8C4A4BC7D23F}"/>
              </a:ext>
            </a:extLst>
          </p:cNvPr>
          <p:cNvSpPr/>
          <p:nvPr/>
        </p:nvSpPr>
        <p:spPr>
          <a:xfrm>
            <a:off x="8502203" y="4464546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A183936-BC81-438F-AC3F-2998AFD7A947}"/>
              </a:ext>
            </a:extLst>
          </p:cNvPr>
          <p:cNvSpPr txBox="1">
            <a:spLocks/>
          </p:cNvSpPr>
          <p:nvPr/>
        </p:nvSpPr>
        <p:spPr>
          <a:xfrm>
            <a:off x="8591464" y="474876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chemeClr val="bg1"/>
                </a:solidFill>
                <a:latin typeface="Reem Kufi Regular" pitchFamily="2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" dirty="0">
                <a:solidFill>
                  <a:schemeClr val="tx1"/>
                </a:solidFill>
              </a:rPr>
              <a:t>49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18440C-63E2-4226-B0B9-D01C299DFEFC}"/>
              </a:ext>
            </a:extLst>
          </p:cNvPr>
          <p:cNvSpPr/>
          <p:nvPr/>
        </p:nvSpPr>
        <p:spPr>
          <a:xfrm>
            <a:off x="4454820" y="2417862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  </a:t>
            </a:r>
          </a:p>
        </p:txBody>
      </p:sp>
      <p:pic>
        <p:nvPicPr>
          <p:cNvPr id="17" name="Google Shape;243;p18">
            <a:extLst>
              <a:ext uri="{FF2B5EF4-FFF2-40B4-BE49-F238E27FC236}">
                <a16:creationId xmlns:a16="http://schemas.microsoft.com/office/drawing/2014/main" id="{28BF77A7-7589-4CB0-8631-1903446626E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19959" y="958119"/>
            <a:ext cx="2093114" cy="20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45;p18">
            <a:extLst>
              <a:ext uri="{FF2B5EF4-FFF2-40B4-BE49-F238E27FC236}">
                <a16:creationId xmlns:a16="http://schemas.microsoft.com/office/drawing/2014/main" id="{34E0E0D1-0D1C-46B1-A4D4-A61D678D0E5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3056633" y="1571448"/>
            <a:ext cx="930262" cy="249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46;p18">
            <a:extLst>
              <a:ext uri="{FF2B5EF4-FFF2-40B4-BE49-F238E27FC236}">
                <a16:creationId xmlns:a16="http://schemas.microsoft.com/office/drawing/2014/main" id="{6CCD9B33-8B52-4DDE-B2CB-D1BEADC984A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0447" y="1479544"/>
            <a:ext cx="3147578" cy="2979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47;p18">
            <a:extLst>
              <a:ext uri="{FF2B5EF4-FFF2-40B4-BE49-F238E27FC236}">
                <a16:creationId xmlns:a16="http://schemas.microsoft.com/office/drawing/2014/main" id="{C65CBB00-B988-477A-BF5A-08D78964602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7814" y="1614282"/>
            <a:ext cx="619630" cy="21400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48;p18">
            <a:extLst>
              <a:ext uri="{FF2B5EF4-FFF2-40B4-BE49-F238E27FC236}">
                <a16:creationId xmlns:a16="http://schemas.microsoft.com/office/drawing/2014/main" id="{ACD1616E-120C-46F7-8CD6-DF66F74120FC}"/>
              </a:ext>
            </a:extLst>
          </p:cNvPr>
          <p:cNvSpPr/>
          <p:nvPr/>
        </p:nvSpPr>
        <p:spPr>
          <a:xfrm>
            <a:off x="1988139" y="1582784"/>
            <a:ext cx="6590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Karla"/>
              <a:buNone/>
            </a:pPr>
            <a:r>
              <a:rPr lang="en-US" sz="1200" b="1" i="0" u="none" strike="noStrike" cap="none">
                <a:solidFill>
                  <a:schemeClr val="tx1"/>
                </a:solidFill>
                <a:latin typeface="Karla"/>
                <a:ea typeface="Karla"/>
                <a:cs typeface="Karla"/>
                <a:sym typeface="Karla"/>
              </a:rPr>
              <a:t>Cells</a:t>
            </a:r>
            <a:endParaRPr sz="1200" b="1" i="0" u="none" strike="noStrike" cap="none">
              <a:solidFill>
                <a:schemeClr val="tx1"/>
              </a:solidFill>
              <a:sym typeface="Arial"/>
            </a:endParaRPr>
          </a:p>
        </p:txBody>
      </p:sp>
      <p:pic>
        <p:nvPicPr>
          <p:cNvPr id="22" name="Google Shape;249;p18">
            <a:extLst>
              <a:ext uri="{FF2B5EF4-FFF2-40B4-BE49-F238E27FC236}">
                <a16:creationId xmlns:a16="http://schemas.microsoft.com/office/drawing/2014/main" id="{FECDBC6D-2C79-42B1-A57D-B8EF6D9757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5947" y="1449105"/>
            <a:ext cx="951634" cy="32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50;p18">
            <a:extLst>
              <a:ext uri="{FF2B5EF4-FFF2-40B4-BE49-F238E27FC236}">
                <a16:creationId xmlns:a16="http://schemas.microsoft.com/office/drawing/2014/main" id="{D6978A07-062E-4570-A795-A12D13B51125}"/>
              </a:ext>
            </a:extLst>
          </p:cNvPr>
          <p:cNvSpPr/>
          <p:nvPr/>
        </p:nvSpPr>
        <p:spPr>
          <a:xfrm>
            <a:off x="3018938" y="1548856"/>
            <a:ext cx="142615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Karla"/>
              <a:buNone/>
            </a:pPr>
            <a:r>
              <a:rPr lang="en-US" sz="1200" b="1" i="0" u="none" strike="noStrike" cap="none">
                <a:solidFill>
                  <a:schemeClr val="tx1"/>
                </a:solidFill>
                <a:latin typeface="Karla"/>
                <a:ea typeface="Karla"/>
                <a:cs typeface="Karla"/>
                <a:sym typeface="Karla"/>
              </a:rPr>
              <a:t>Cells annotation</a:t>
            </a:r>
            <a:endParaRPr sz="1200" b="1" i="0" u="none" strike="noStrike" cap="none">
              <a:solidFill>
                <a:schemeClr val="tx1"/>
              </a:solidFill>
              <a:sym typeface="Arial"/>
            </a:endParaRPr>
          </a:p>
        </p:txBody>
      </p:sp>
      <p:pic>
        <p:nvPicPr>
          <p:cNvPr id="24" name="Google Shape;251;p18">
            <a:extLst>
              <a:ext uri="{FF2B5EF4-FFF2-40B4-BE49-F238E27FC236}">
                <a16:creationId xmlns:a16="http://schemas.microsoft.com/office/drawing/2014/main" id="{2BDBED6F-32E2-4BF9-84E5-EFE6047A189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1122" y="2988887"/>
            <a:ext cx="1940519" cy="1892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Google Shape;252;p18">
            <a:extLst>
              <a:ext uri="{FF2B5EF4-FFF2-40B4-BE49-F238E27FC236}">
                <a16:creationId xmlns:a16="http://schemas.microsoft.com/office/drawing/2014/main" id="{D36F801C-1856-43A6-A7FE-2980764D0E99}"/>
              </a:ext>
            </a:extLst>
          </p:cNvPr>
          <p:cNvCxnSpPr>
            <a:cxnSpLocks/>
            <a:stCxn id="19" idx="3"/>
          </p:cNvCxnSpPr>
          <p:nvPr/>
        </p:nvCxnSpPr>
        <p:spPr>
          <a:xfrm rot="10800000" flipH="1">
            <a:off x="4128025" y="1994005"/>
            <a:ext cx="1015200" cy="975300"/>
          </a:xfrm>
          <a:prstGeom prst="straightConnector1">
            <a:avLst/>
          </a:prstGeom>
          <a:noFill/>
          <a:ln w="9525" cap="flat" cmpd="sng">
            <a:solidFill>
              <a:srgbClr val="347EB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6" name="Google Shape;253;p18">
            <a:extLst>
              <a:ext uri="{FF2B5EF4-FFF2-40B4-BE49-F238E27FC236}">
                <a16:creationId xmlns:a16="http://schemas.microsoft.com/office/drawing/2014/main" id="{92505C8D-3BA3-415D-AFF1-ACE30ACA83D2}"/>
              </a:ext>
            </a:extLst>
          </p:cNvPr>
          <p:cNvCxnSpPr>
            <a:cxnSpLocks/>
            <a:stCxn id="19" idx="3"/>
            <a:endCxn id="24" idx="1"/>
          </p:cNvCxnSpPr>
          <p:nvPr/>
        </p:nvCxnSpPr>
        <p:spPr>
          <a:xfrm>
            <a:off x="4128025" y="2969305"/>
            <a:ext cx="1003200" cy="966000"/>
          </a:xfrm>
          <a:prstGeom prst="straightConnector1">
            <a:avLst/>
          </a:prstGeom>
          <a:noFill/>
          <a:ln w="9525" cap="flat" cmpd="sng">
            <a:solidFill>
              <a:srgbClr val="347EB8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7" name="Google Shape;254;p18">
            <a:extLst>
              <a:ext uri="{FF2B5EF4-FFF2-40B4-BE49-F238E27FC236}">
                <a16:creationId xmlns:a16="http://schemas.microsoft.com/office/drawing/2014/main" id="{471D4F7E-D3E7-47A1-B6E5-DF47179B12EC}"/>
              </a:ext>
            </a:extLst>
          </p:cNvPr>
          <p:cNvSpPr/>
          <p:nvPr/>
        </p:nvSpPr>
        <p:spPr>
          <a:xfrm>
            <a:off x="4128025" y="2072955"/>
            <a:ext cx="61747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A3A3"/>
              </a:buClr>
              <a:buSzPts val="1400"/>
              <a:buFont typeface="Montserrat"/>
              <a:buNone/>
            </a:pPr>
            <a:r>
              <a:rPr lang="en-US" sz="1400" b="1" i="0" u="none" strike="noStrike" cap="none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MCA</a:t>
            </a:r>
            <a:endParaRPr>
              <a:solidFill>
                <a:schemeClr val="tx1"/>
              </a:solidFill>
            </a:endParaRPr>
          </a:p>
        </p:txBody>
      </p:sp>
      <p:sp>
        <p:nvSpPr>
          <p:cNvPr id="28" name="Google Shape;255;p18">
            <a:extLst>
              <a:ext uri="{FF2B5EF4-FFF2-40B4-BE49-F238E27FC236}">
                <a16:creationId xmlns:a16="http://schemas.microsoft.com/office/drawing/2014/main" id="{927748AB-B358-4E93-A1E6-58AC43F59E43}"/>
              </a:ext>
            </a:extLst>
          </p:cNvPr>
          <p:cNvSpPr/>
          <p:nvPr/>
        </p:nvSpPr>
        <p:spPr>
          <a:xfrm>
            <a:off x="4132061" y="3636829"/>
            <a:ext cx="61747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A3A3"/>
              </a:buClr>
              <a:buSzPts val="1400"/>
              <a:buFont typeface="Montserrat"/>
              <a:buNone/>
            </a:pPr>
            <a:r>
              <a:rPr lang="en-US" sz="1400" b="1" i="0" u="none" strike="noStrike" cap="none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MCA</a:t>
            </a:r>
            <a:endParaRPr>
              <a:solidFill>
                <a:schemeClr val="tx1"/>
              </a:solidFill>
            </a:endParaRPr>
          </a:p>
        </p:txBody>
      </p:sp>
      <p:sp>
        <p:nvSpPr>
          <p:cNvPr id="29" name="Google Shape;256;p18">
            <a:extLst>
              <a:ext uri="{FF2B5EF4-FFF2-40B4-BE49-F238E27FC236}">
                <a16:creationId xmlns:a16="http://schemas.microsoft.com/office/drawing/2014/main" id="{2BB23F3F-B06A-4903-BF77-42B147D6A15D}"/>
              </a:ext>
            </a:extLst>
          </p:cNvPr>
          <p:cNvSpPr/>
          <p:nvPr/>
        </p:nvSpPr>
        <p:spPr>
          <a:xfrm>
            <a:off x="5618915" y="2834987"/>
            <a:ext cx="1594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A3A3"/>
              </a:buClr>
              <a:buSzPts val="1400"/>
              <a:buFont typeface="Montserrat"/>
              <a:buNone/>
            </a:pPr>
            <a:r>
              <a:rPr lang="en-US" sz="1400" b="1" i="0" u="none" strike="noStrike" cap="none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Cells Space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0" name="Google Shape;257;p18">
            <a:extLst>
              <a:ext uri="{FF2B5EF4-FFF2-40B4-BE49-F238E27FC236}">
                <a16:creationId xmlns:a16="http://schemas.microsoft.com/office/drawing/2014/main" id="{F0AEE6CC-444B-4969-9B53-04647D80C77C}"/>
              </a:ext>
            </a:extLst>
          </p:cNvPr>
          <p:cNvSpPr/>
          <p:nvPr/>
        </p:nvSpPr>
        <p:spPr>
          <a:xfrm>
            <a:off x="5558019" y="4747437"/>
            <a:ext cx="1710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A3A3"/>
              </a:buClr>
              <a:buSzPts val="1400"/>
              <a:buFont typeface="Montserrat"/>
              <a:buNone/>
            </a:pPr>
            <a:r>
              <a:rPr lang="en-US" sz="1400" b="1" i="0" u="none" strike="noStrike" cap="none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Genes Space</a:t>
            </a:r>
            <a:endParaRPr>
              <a:solidFill>
                <a:schemeClr val="tx1"/>
              </a:solidFill>
            </a:endParaRPr>
          </a:p>
        </p:txBody>
      </p:sp>
      <p:sp>
        <p:nvSpPr>
          <p:cNvPr id="31" name="Google Shape;258;p18">
            <a:extLst>
              <a:ext uri="{FF2B5EF4-FFF2-40B4-BE49-F238E27FC236}">
                <a16:creationId xmlns:a16="http://schemas.microsoft.com/office/drawing/2014/main" id="{B16BD75D-E28C-4AD7-AA48-94C0EA6F2397}"/>
              </a:ext>
            </a:extLst>
          </p:cNvPr>
          <p:cNvSpPr/>
          <p:nvPr/>
        </p:nvSpPr>
        <p:spPr>
          <a:xfrm>
            <a:off x="4647242" y="2517437"/>
            <a:ext cx="726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A3A3"/>
              </a:buClr>
              <a:buSzPts val="1400"/>
              <a:buFont typeface="Montserrat"/>
              <a:buNone/>
            </a:pPr>
            <a:r>
              <a:rPr lang="en-US" sz="1400" b="1" i="0" u="none" strike="noStrike" cap="none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PCA</a:t>
            </a:r>
            <a:endParaRPr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05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E59C3-C84F-4A5F-AF02-7D7EC268CC0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95308" y="4771926"/>
            <a:ext cx="548700" cy="393600"/>
          </a:xfrm>
        </p:spPr>
        <p:txBody>
          <a:bodyPr/>
          <a:lstStyle/>
          <a:p>
            <a:fld id="{00000000-1234-1234-1234-123412341234}" type="slidenum">
              <a:rPr lang="fr" smtClean="0"/>
              <a:pPr/>
              <a:t>62</a:t>
            </a:fld>
            <a:endParaRPr lang="fr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5037A4-2D52-4273-A409-EA2A4C7EB828}"/>
              </a:ext>
            </a:extLst>
          </p:cNvPr>
          <p:cNvGrpSpPr/>
          <p:nvPr/>
        </p:nvGrpSpPr>
        <p:grpSpPr>
          <a:xfrm>
            <a:off x="-99094" y="-51737"/>
            <a:ext cx="9496425" cy="1123950"/>
            <a:chOff x="-95250" y="-28575"/>
            <a:chExt cx="9496425" cy="112395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081AA1D-5B3B-4789-97AA-4CED8145D2C4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9640E72-73B0-49B7-BD59-FBE816018CCA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Google Shape;91;p17">
            <a:extLst>
              <a:ext uri="{FF2B5EF4-FFF2-40B4-BE49-F238E27FC236}">
                <a16:creationId xmlns:a16="http://schemas.microsoft.com/office/drawing/2014/main" id="{B33E0738-EA13-4E6B-AA05-6205293E0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6405" y="62896"/>
            <a:ext cx="9089475" cy="895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CellID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: Identification of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Subpopulations</a:t>
            </a:r>
            <a:endParaRPr b="1" dirty="0"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43B6D0-3DD6-45B3-9F3D-8C4A4BC7D23F}"/>
              </a:ext>
            </a:extLst>
          </p:cNvPr>
          <p:cNvSpPr/>
          <p:nvPr/>
        </p:nvSpPr>
        <p:spPr>
          <a:xfrm>
            <a:off x="8502203" y="4464546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A183936-BC81-438F-AC3F-2998AFD7A947}"/>
              </a:ext>
            </a:extLst>
          </p:cNvPr>
          <p:cNvSpPr txBox="1">
            <a:spLocks/>
          </p:cNvSpPr>
          <p:nvPr/>
        </p:nvSpPr>
        <p:spPr>
          <a:xfrm>
            <a:off x="8591464" y="474876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chemeClr val="bg1"/>
                </a:solidFill>
                <a:latin typeface="Reem Kufi Regular" pitchFamily="2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" dirty="0">
                <a:solidFill>
                  <a:schemeClr val="tx1"/>
                </a:solidFill>
              </a:rPr>
              <a:t>50</a:t>
            </a:r>
          </a:p>
        </p:txBody>
      </p:sp>
      <p:pic>
        <p:nvPicPr>
          <p:cNvPr id="32" name="Google Shape;263;p19">
            <a:extLst>
              <a:ext uri="{FF2B5EF4-FFF2-40B4-BE49-F238E27FC236}">
                <a16:creationId xmlns:a16="http://schemas.microsoft.com/office/drawing/2014/main" id="{B204D798-3F16-43B1-B3E0-9452B328E1B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7035" y="1564886"/>
            <a:ext cx="3161925" cy="306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264;p19">
            <a:extLst>
              <a:ext uri="{FF2B5EF4-FFF2-40B4-BE49-F238E27FC236}">
                <a16:creationId xmlns:a16="http://schemas.microsoft.com/office/drawing/2014/main" id="{3D92BC5F-9DBC-4B0D-8BBE-6322CFCA05A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52291" y="1445810"/>
            <a:ext cx="3347085" cy="3263652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265;p19">
            <a:extLst>
              <a:ext uri="{FF2B5EF4-FFF2-40B4-BE49-F238E27FC236}">
                <a16:creationId xmlns:a16="http://schemas.microsoft.com/office/drawing/2014/main" id="{CFD19067-B0F1-4F04-98B2-AA52A5239A84}"/>
              </a:ext>
            </a:extLst>
          </p:cNvPr>
          <p:cNvSpPr/>
          <p:nvPr/>
        </p:nvSpPr>
        <p:spPr>
          <a:xfrm rot="-5400000">
            <a:off x="3700503" y="2014989"/>
            <a:ext cx="815384" cy="15527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2A5E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267;p19">
            <a:extLst>
              <a:ext uri="{FF2B5EF4-FFF2-40B4-BE49-F238E27FC236}">
                <a16:creationId xmlns:a16="http://schemas.microsoft.com/office/drawing/2014/main" id="{A91D8111-C40F-495B-AA7B-B2186479F70C}"/>
              </a:ext>
            </a:extLst>
          </p:cNvPr>
          <p:cNvSpPr/>
          <p:nvPr/>
        </p:nvSpPr>
        <p:spPr>
          <a:xfrm>
            <a:off x="3463163" y="2605068"/>
            <a:ext cx="1128089" cy="350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Clustering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268;p19">
            <a:extLst>
              <a:ext uri="{FF2B5EF4-FFF2-40B4-BE49-F238E27FC236}">
                <a16:creationId xmlns:a16="http://schemas.microsoft.com/office/drawing/2014/main" id="{E7835134-7032-4FB5-B737-B9BFF78CA20F}"/>
              </a:ext>
            </a:extLst>
          </p:cNvPr>
          <p:cNvSpPr txBox="1"/>
          <p:nvPr/>
        </p:nvSpPr>
        <p:spPr>
          <a:xfrm>
            <a:off x="3015805" y="3212774"/>
            <a:ext cx="2215667" cy="840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Kmeans</a:t>
            </a:r>
            <a:endParaRPr sz="14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Hierarchical clustering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Model clustering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i="1" dirty="0"/>
              <a:t>SC3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SIMLR </a:t>
            </a:r>
            <a:endParaRPr sz="14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303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E59C3-C84F-4A5F-AF02-7D7EC268CC0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95308" y="4771926"/>
            <a:ext cx="548700" cy="393600"/>
          </a:xfrm>
        </p:spPr>
        <p:txBody>
          <a:bodyPr/>
          <a:lstStyle/>
          <a:p>
            <a:fld id="{00000000-1234-1234-1234-123412341234}" type="slidenum">
              <a:rPr lang="fr" smtClean="0"/>
              <a:pPr/>
              <a:t>63</a:t>
            </a:fld>
            <a:endParaRPr lang="fr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5037A4-2D52-4273-A409-EA2A4C7EB828}"/>
              </a:ext>
            </a:extLst>
          </p:cNvPr>
          <p:cNvGrpSpPr/>
          <p:nvPr/>
        </p:nvGrpSpPr>
        <p:grpSpPr>
          <a:xfrm>
            <a:off x="-99094" y="-51737"/>
            <a:ext cx="9496425" cy="1123950"/>
            <a:chOff x="-95250" y="-28575"/>
            <a:chExt cx="9496425" cy="112395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081AA1D-5B3B-4789-97AA-4CED8145D2C4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9640E72-73B0-49B7-BD59-FBE816018CCA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Google Shape;91;p17">
            <a:extLst>
              <a:ext uri="{FF2B5EF4-FFF2-40B4-BE49-F238E27FC236}">
                <a16:creationId xmlns:a16="http://schemas.microsoft.com/office/drawing/2014/main" id="{B33E0738-EA13-4E6B-AA05-6205293E0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6405" y="62896"/>
            <a:ext cx="9089475" cy="895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CellID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: Identification of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Subpopulations</a:t>
            </a:r>
            <a:endParaRPr b="1" dirty="0"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43B6D0-3DD6-45B3-9F3D-8C4A4BC7D23F}"/>
              </a:ext>
            </a:extLst>
          </p:cNvPr>
          <p:cNvSpPr/>
          <p:nvPr/>
        </p:nvSpPr>
        <p:spPr>
          <a:xfrm>
            <a:off x="8502203" y="4464546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A183936-BC81-438F-AC3F-2998AFD7A947}"/>
              </a:ext>
            </a:extLst>
          </p:cNvPr>
          <p:cNvSpPr txBox="1">
            <a:spLocks/>
          </p:cNvSpPr>
          <p:nvPr/>
        </p:nvSpPr>
        <p:spPr>
          <a:xfrm>
            <a:off x="8591464" y="474876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chemeClr val="bg1"/>
                </a:solidFill>
                <a:latin typeface="Reem Kufi Regular" pitchFamily="2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" dirty="0">
                <a:solidFill>
                  <a:schemeClr val="tx1"/>
                </a:solidFill>
              </a:rPr>
              <a:t>50</a:t>
            </a:r>
          </a:p>
        </p:txBody>
      </p:sp>
      <p:pic>
        <p:nvPicPr>
          <p:cNvPr id="17" name="Google Shape;274;p20">
            <a:extLst>
              <a:ext uri="{FF2B5EF4-FFF2-40B4-BE49-F238E27FC236}">
                <a16:creationId xmlns:a16="http://schemas.microsoft.com/office/drawing/2014/main" id="{7B5D72BE-819A-43AA-B37A-627A9345AC9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37375" y="1576779"/>
            <a:ext cx="3069690" cy="2954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75;p20">
            <a:extLst>
              <a:ext uri="{FF2B5EF4-FFF2-40B4-BE49-F238E27FC236}">
                <a16:creationId xmlns:a16="http://schemas.microsoft.com/office/drawing/2014/main" id="{13C5AC48-1FBD-4ABC-B271-E976AE1D2A5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9029" y="1091596"/>
            <a:ext cx="2227686" cy="2172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76;p20">
            <a:extLst>
              <a:ext uri="{FF2B5EF4-FFF2-40B4-BE49-F238E27FC236}">
                <a16:creationId xmlns:a16="http://schemas.microsoft.com/office/drawing/2014/main" id="{88527F47-0EE2-4D88-9129-9EF98A7D154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06049" y="3065164"/>
            <a:ext cx="2140666" cy="208808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77;p20">
            <a:extLst>
              <a:ext uri="{FF2B5EF4-FFF2-40B4-BE49-F238E27FC236}">
                <a16:creationId xmlns:a16="http://schemas.microsoft.com/office/drawing/2014/main" id="{5F8B34F2-2A3A-4F7D-8A4C-9A51766E532C}"/>
              </a:ext>
            </a:extLst>
          </p:cNvPr>
          <p:cNvSpPr/>
          <p:nvPr/>
        </p:nvSpPr>
        <p:spPr>
          <a:xfrm rot="10800000">
            <a:off x="3546899" y="1127208"/>
            <a:ext cx="490476" cy="3988393"/>
          </a:xfrm>
          <a:prstGeom prst="leftBrace">
            <a:avLst>
              <a:gd name="adj1" fmla="val 8333"/>
              <a:gd name="adj2" fmla="val 50787"/>
            </a:avLst>
          </a:prstGeom>
          <a:noFill/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78;p20">
            <a:extLst>
              <a:ext uri="{FF2B5EF4-FFF2-40B4-BE49-F238E27FC236}">
                <a16:creationId xmlns:a16="http://schemas.microsoft.com/office/drawing/2014/main" id="{9F21FF9A-8558-469E-8D2A-BB5B5FD554C4}"/>
              </a:ext>
            </a:extLst>
          </p:cNvPr>
          <p:cNvSpPr/>
          <p:nvPr/>
        </p:nvSpPr>
        <p:spPr>
          <a:xfrm>
            <a:off x="7038761" y="2419951"/>
            <a:ext cx="1996842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A3A3"/>
              </a:buClr>
              <a:buSzPts val="1600"/>
              <a:buFont typeface="Montserrat"/>
              <a:buNone/>
            </a:pPr>
            <a:r>
              <a:rPr lang="en-US" sz="1600" b="1" i="0" u="none" strike="noStrike" cap="none" dirty="0">
                <a:solidFill>
                  <a:schemeClr val="tx1"/>
                </a:solidFill>
                <a:latin typeface="Reem Kufi Regular" panose="020B0604020202020204"/>
                <a:ea typeface="Montserrat"/>
                <a:cs typeface="Montserrat"/>
                <a:sym typeface="Montserrat"/>
              </a:rPr>
              <a:t>The more a gene is close to a cell, the more specific to this cell it will be.</a:t>
            </a:r>
            <a:endParaRPr dirty="0">
              <a:solidFill>
                <a:schemeClr val="tx1"/>
              </a:solidFill>
              <a:latin typeface="Reem Kufi Regular" panose="020B0604020202020204"/>
            </a:endParaRPr>
          </a:p>
        </p:txBody>
      </p:sp>
      <p:sp>
        <p:nvSpPr>
          <p:cNvPr id="22" name="Google Shape;278;p20">
            <a:extLst>
              <a:ext uri="{FF2B5EF4-FFF2-40B4-BE49-F238E27FC236}">
                <a16:creationId xmlns:a16="http://schemas.microsoft.com/office/drawing/2014/main" id="{15CA16AA-990F-490A-8CB5-67F07EA1827F}"/>
              </a:ext>
            </a:extLst>
          </p:cNvPr>
          <p:cNvSpPr/>
          <p:nvPr/>
        </p:nvSpPr>
        <p:spPr>
          <a:xfrm>
            <a:off x="247436" y="1953227"/>
            <a:ext cx="1067014" cy="294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A3A3"/>
              </a:buClr>
              <a:buSzPts val="1600"/>
              <a:buFont typeface="Montserrat"/>
              <a:buNone/>
            </a:pPr>
            <a:r>
              <a:rPr lang="en-US" sz="1600" b="1" dirty="0">
                <a:solidFill>
                  <a:schemeClr val="tx1"/>
                </a:solidFill>
                <a:latin typeface="Reem Kufi Regular" panose="020B0604020202020204"/>
                <a:ea typeface="Montserrat"/>
                <a:cs typeface="Montserrat"/>
                <a:sym typeface="Montserrat"/>
              </a:rPr>
              <a:t>c</a:t>
            </a:r>
            <a:r>
              <a:rPr lang="en-US" sz="1600" b="1" i="0" u="none" strike="noStrike" cap="none" dirty="0">
                <a:solidFill>
                  <a:schemeClr val="tx1"/>
                </a:solidFill>
                <a:latin typeface="Reem Kufi Regular" panose="020B0604020202020204"/>
                <a:ea typeface="Montserrat"/>
                <a:cs typeface="Montserrat"/>
                <a:sym typeface="Montserrat"/>
              </a:rPr>
              <a:t>ell space</a:t>
            </a:r>
            <a:endParaRPr dirty="0">
              <a:solidFill>
                <a:schemeClr val="tx1"/>
              </a:solidFill>
              <a:latin typeface="Reem Kufi Regular" panose="020B0604020202020204"/>
            </a:endParaRPr>
          </a:p>
        </p:txBody>
      </p:sp>
      <p:sp>
        <p:nvSpPr>
          <p:cNvPr id="23" name="Google Shape;278;p20">
            <a:extLst>
              <a:ext uri="{FF2B5EF4-FFF2-40B4-BE49-F238E27FC236}">
                <a16:creationId xmlns:a16="http://schemas.microsoft.com/office/drawing/2014/main" id="{B6D806A8-DC41-4654-8ED5-157111C41390}"/>
              </a:ext>
            </a:extLst>
          </p:cNvPr>
          <p:cNvSpPr/>
          <p:nvPr/>
        </p:nvSpPr>
        <p:spPr>
          <a:xfrm>
            <a:off x="247436" y="3824656"/>
            <a:ext cx="1067014" cy="294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A3A3"/>
              </a:buClr>
              <a:buSzPts val="1600"/>
              <a:buFont typeface="Montserrat"/>
              <a:buNone/>
            </a:pPr>
            <a:r>
              <a:rPr lang="en-US" sz="1600" b="1" dirty="0">
                <a:solidFill>
                  <a:schemeClr val="tx1"/>
                </a:solidFill>
                <a:latin typeface="Reem Kufi Regular" panose="020B0604020202020204"/>
                <a:ea typeface="Montserrat"/>
                <a:cs typeface="Montserrat"/>
                <a:sym typeface="Montserrat"/>
              </a:rPr>
              <a:t>gene</a:t>
            </a:r>
            <a:r>
              <a:rPr lang="en-US" sz="1600" b="1" i="0" u="none" strike="noStrike" cap="none" dirty="0">
                <a:solidFill>
                  <a:schemeClr val="tx1"/>
                </a:solidFill>
                <a:latin typeface="Reem Kufi Regular" panose="020B0604020202020204"/>
                <a:ea typeface="Montserrat"/>
                <a:cs typeface="Montserrat"/>
                <a:sym typeface="Montserrat"/>
              </a:rPr>
              <a:t> space</a:t>
            </a:r>
            <a:endParaRPr dirty="0">
              <a:solidFill>
                <a:schemeClr val="tx1"/>
              </a:solidFill>
              <a:latin typeface="Reem Kufi Regular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7122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E59C3-C84F-4A5F-AF02-7D7EC268CC0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95308" y="4771926"/>
            <a:ext cx="548700" cy="393600"/>
          </a:xfrm>
        </p:spPr>
        <p:txBody>
          <a:bodyPr/>
          <a:lstStyle/>
          <a:p>
            <a:fld id="{00000000-1234-1234-1234-123412341234}" type="slidenum">
              <a:rPr lang="fr" smtClean="0"/>
              <a:pPr/>
              <a:t>64</a:t>
            </a:fld>
            <a:endParaRPr lang="fr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5037A4-2D52-4273-A409-EA2A4C7EB828}"/>
              </a:ext>
            </a:extLst>
          </p:cNvPr>
          <p:cNvGrpSpPr/>
          <p:nvPr/>
        </p:nvGrpSpPr>
        <p:grpSpPr>
          <a:xfrm>
            <a:off x="-99094" y="-51737"/>
            <a:ext cx="9496425" cy="1123950"/>
            <a:chOff x="-95250" y="-28575"/>
            <a:chExt cx="9496425" cy="112395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081AA1D-5B3B-4789-97AA-4CED8145D2C4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9640E72-73B0-49B7-BD59-FBE816018CCA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Google Shape;91;p17">
            <a:extLst>
              <a:ext uri="{FF2B5EF4-FFF2-40B4-BE49-F238E27FC236}">
                <a16:creationId xmlns:a16="http://schemas.microsoft.com/office/drawing/2014/main" id="{B33E0738-EA13-4E6B-AA05-6205293E0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6405" y="62896"/>
            <a:ext cx="9089475" cy="895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CellID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: Identification of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Subpopulations</a:t>
            </a:r>
            <a:endParaRPr b="1" dirty="0"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43B6D0-3DD6-45B3-9F3D-8C4A4BC7D23F}"/>
              </a:ext>
            </a:extLst>
          </p:cNvPr>
          <p:cNvSpPr/>
          <p:nvPr/>
        </p:nvSpPr>
        <p:spPr>
          <a:xfrm>
            <a:off x="8502203" y="4464546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A183936-BC81-438F-AC3F-2998AFD7A947}"/>
              </a:ext>
            </a:extLst>
          </p:cNvPr>
          <p:cNvSpPr txBox="1">
            <a:spLocks/>
          </p:cNvSpPr>
          <p:nvPr/>
        </p:nvSpPr>
        <p:spPr>
          <a:xfrm>
            <a:off x="8591464" y="474876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chemeClr val="bg1"/>
                </a:solidFill>
                <a:latin typeface="Reem Kufi Regular" pitchFamily="2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" dirty="0">
                <a:solidFill>
                  <a:schemeClr val="tx1"/>
                </a:solidFill>
              </a:rPr>
              <a:t>51</a:t>
            </a:r>
          </a:p>
        </p:txBody>
      </p:sp>
      <p:pic>
        <p:nvPicPr>
          <p:cNvPr id="24" name="Google Shape;283;p21">
            <a:extLst>
              <a:ext uri="{FF2B5EF4-FFF2-40B4-BE49-F238E27FC236}">
                <a16:creationId xmlns:a16="http://schemas.microsoft.com/office/drawing/2014/main" id="{77AB1A0D-F867-42C7-8CFA-E986652A1AB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9830" y="1115762"/>
            <a:ext cx="7067550" cy="385296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78;p20">
            <a:extLst>
              <a:ext uri="{FF2B5EF4-FFF2-40B4-BE49-F238E27FC236}">
                <a16:creationId xmlns:a16="http://schemas.microsoft.com/office/drawing/2014/main" id="{93AF0BD8-E9B1-4C8F-BFB9-39547B231A37}"/>
              </a:ext>
            </a:extLst>
          </p:cNvPr>
          <p:cNvSpPr/>
          <p:nvPr/>
        </p:nvSpPr>
        <p:spPr>
          <a:xfrm>
            <a:off x="3049079" y="4544567"/>
            <a:ext cx="2709052" cy="454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A3A3"/>
              </a:buClr>
              <a:buSzPts val="1600"/>
              <a:buFont typeface="Montserrat"/>
              <a:buNone/>
            </a:pPr>
            <a:r>
              <a:rPr lang="en-US" sz="1600" b="1" dirty="0">
                <a:solidFill>
                  <a:schemeClr val="tx1"/>
                </a:solidFill>
                <a:latin typeface="Reem Kufi Regular" panose="020B0604020202020204"/>
                <a:cs typeface="Montserrat"/>
                <a:sym typeface="Montserrat"/>
              </a:rPr>
              <a:t>Cluster centroids projection</a:t>
            </a:r>
            <a:endParaRPr dirty="0">
              <a:solidFill>
                <a:schemeClr val="tx1"/>
              </a:solidFill>
              <a:latin typeface="Reem Kufi Regular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42283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E59C3-C84F-4A5F-AF02-7D7EC268CC0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95308" y="4771926"/>
            <a:ext cx="548700" cy="393600"/>
          </a:xfrm>
        </p:spPr>
        <p:txBody>
          <a:bodyPr/>
          <a:lstStyle/>
          <a:p>
            <a:fld id="{00000000-1234-1234-1234-123412341234}" type="slidenum">
              <a:rPr lang="fr" smtClean="0"/>
              <a:pPr/>
              <a:t>65</a:t>
            </a:fld>
            <a:endParaRPr lang="fr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5037A4-2D52-4273-A409-EA2A4C7EB828}"/>
              </a:ext>
            </a:extLst>
          </p:cNvPr>
          <p:cNvGrpSpPr/>
          <p:nvPr/>
        </p:nvGrpSpPr>
        <p:grpSpPr>
          <a:xfrm>
            <a:off x="-99094" y="-51737"/>
            <a:ext cx="9496425" cy="1123950"/>
            <a:chOff x="-95250" y="-28575"/>
            <a:chExt cx="9496425" cy="112395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081AA1D-5B3B-4789-97AA-4CED8145D2C4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9640E72-73B0-49B7-BD59-FBE816018CCA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Google Shape;91;p17">
            <a:extLst>
              <a:ext uri="{FF2B5EF4-FFF2-40B4-BE49-F238E27FC236}">
                <a16:creationId xmlns:a16="http://schemas.microsoft.com/office/drawing/2014/main" id="{B33E0738-EA13-4E6B-AA05-6205293E0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6405" y="62896"/>
            <a:ext cx="9089475" cy="895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CellID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: Identification of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Subpopulations</a:t>
            </a:r>
            <a:endParaRPr b="1" dirty="0"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43B6D0-3DD6-45B3-9F3D-8C4A4BC7D23F}"/>
              </a:ext>
            </a:extLst>
          </p:cNvPr>
          <p:cNvSpPr/>
          <p:nvPr/>
        </p:nvSpPr>
        <p:spPr>
          <a:xfrm>
            <a:off x="8502203" y="4464546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A183936-BC81-438F-AC3F-2998AFD7A947}"/>
              </a:ext>
            </a:extLst>
          </p:cNvPr>
          <p:cNvSpPr txBox="1">
            <a:spLocks/>
          </p:cNvSpPr>
          <p:nvPr/>
        </p:nvSpPr>
        <p:spPr>
          <a:xfrm>
            <a:off x="8591464" y="474876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chemeClr val="bg1"/>
                </a:solidFill>
                <a:latin typeface="Reem Kufi Regular" pitchFamily="2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" dirty="0">
                <a:solidFill>
                  <a:schemeClr val="tx1"/>
                </a:solidFill>
              </a:rPr>
              <a:t>52</a:t>
            </a:r>
          </a:p>
        </p:txBody>
      </p:sp>
      <p:pic>
        <p:nvPicPr>
          <p:cNvPr id="10" name="Google Shape;290;p22">
            <a:extLst>
              <a:ext uri="{FF2B5EF4-FFF2-40B4-BE49-F238E27FC236}">
                <a16:creationId xmlns:a16="http://schemas.microsoft.com/office/drawing/2014/main" id="{DA86152D-20CE-4C45-8711-A22FB43C51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030" y="1507337"/>
            <a:ext cx="3473174" cy="3004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Google Shape;291;p22">
            <a:extLst>
              <a:ext uri="{FF2B5EF4-FFF2-40B4-BE49-F238E27FC236}">
                <a16:creationId xmlns:a16="http://schemas.microsoft.com/office/drawing/2014/main" id="{C5BF92C8-3856-433E-AC9D-ADA13148B4EF}"/>
              </a:ext>
            </a:extLst>
          </p:cNvPr>
          <p:cNvCxnSpPr/>
          <p:nvPr/>
        </p:nvCxnSpPr>
        <p:spPr>
          <a:xfrm rot="10800000">
            <a:off x="1571625" y="3480330"/>
            <a:ext cx="106680" cy="335280"/>
          </a:xfrm>
          <a:prstGeom prst="straightConnector1">
            <a:avLst/>
          </a:prstGeom>
          <a:noFill/>
          <a:ln w="9525" cap="flat" cmpd="sng">
            <a:solidFill>
              <a:srgbClr val="E169D3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8" name="Google Shape;292;p22">
            <a:extLst>
              <a:ext uri="{FF2B5EF4-FFF2-40B4-BE49-F238E27FC236}">
                <a16:creationId xmlns:a16="http://schemas.microsoft.com/office/drawing/2014/main" id="{7CEA200A-DC22-4F40-A6A0-A6B29E8F17AB}"/>
              </a:ext>
            </a:extLst>
          </p:cNvPr>
          <p:cNvCxnSpPr/>
          <p:nvPr/>
        </p:nvCxnSpPr>
        <p:spPr>
          <a:xfrm rot="10800000">
            <a:off x="2394585" y="3145050"/>
            <a:ext cx="106680" cy="335280"/>
          </a:xfrm>
          <a:prstGeom prst="straightConnector1">
            <a:avLst/>
          </a:prstGeom>
          <a:noFill/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9" name="Google Shape;293;p22">
            <a:extLst>
              <a:ext uri="{FF2B5EF4-FFF2-40B4-BE49-F238E27FC236}">
                <a16:creationId xmlns:a16="http://schemas.microsoft.com/office/drawing/2014/main" id="{12B0413C-E253-4E9B-B194-30CAB2F547FB}"/>
              </a:ext>
            </a:extLst>
          </p:cNvPr>
          <p:cNvCxnSpPr/>
          <p:nvPr/>
        </p:nvCxnSpPr>
        <p:spPr>
          <a:xfrm flipH="1">
            <a:off x="1678305" y="1727730"/>
            <a:ext cx="388620" cy="114300"/>
          </a:xfrm>
          <a:prstGeom prst="straightConnector1">
            <a:avLst/>
          </a:prstGeom>
          <a:noFill/>
          <a:ln w="9525" cap="flat" cmpd="sng">
            <a:solidFill>
              <a:srgbClr val="FD9E03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0" name="Google Shape;294;p22">
            <a:extLst>
              <a:ext uri="{FF2B5EF4-FFF2-40B4-BE49-F238E27FC236}">
                <a16:creationId xmlns:a16="http://schemas.microsoft.com/office/drawing/2014/main" id="{75984A68-61FF-430E-B96F-591C39DC7F8C}"/>
              </a:ext>
            </a:extLst>
          </p:cNvPr>
          <p:cNvCxnSpPr/>
          <p:nvPr/>
        </p:nvCxnSpPr>
        <p:spPr>
          <a:xfrm flipH="1">
            <a:off x="2996565" y="1933470"/>
            <a:ext cx="91440" cy="317616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1" name="Google Shape;295;p22">
            <a:extLst>
              <a:ext uri="{FF2B5EF4-FFF2-40B4-BE49-F238E27FC236}">
                <a16:creationId xmlns:a16="http://schemas.microsoft.com/office/drawing/2014/main" id="{09108789-987B-4518-90CE-B5D44F7A22DB}"/>
              </a:ext>
            </a:extLst>
          </p:cNvPr>
          <p:cNvSpPr txBox="1"/>
          <p:nvPr/>
        </p:nvSpPr>
        <p:spPr>
          <a:xfrm flipH="1">
            <a:off x="1980617" y="1566515"/>
            <a:ext cx="96026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FCER1A</a:t>
            </a:r>
            <a:endParaRPr/>
          </a:p>
        </p:txBody>
      </p:sp>
      <p:sp>
        <p:nvSpPr>
          <p:cNvPr id="22" name="Google Shape;296;p22">
            <a:extLst>
              <a:ext uri="{FF2B5EF4-FFF2-40B4-BE49-F238E27FC236}">
                <a16:creationId xmlns:a16="http://schemas.microsoft.com/office/drawing/2014/main" id="{A2041051-E312-4ADC-9F56-B0A103953557}"/>
              </a:ext>
            </a:extLst>
          </p:cNvPr>
          <p:cNvSpPr txBox="1"/>
          <p:nvPr/>
        </p:nvSpPr>
        <p:spPr>
          <a:xfrm flipH="1">
            <a:off x="2810423" y="1642043"/>
            <a:ext cx="61286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MPO</a:t>
            </a:r>
            <a:endParaRPr/>
          </a:p>
        </p:txBody>
      </p:sp>
      <p:sp>
        <p:nvSpPr>
          <p:cNvPr id="23" name="Google Shape;297;p22">
            <a:extLst>
              <a:ext uri="{FF2B5EF4-FFF2-40B4-BE49-F238E27FC236}">
                <a16:creationId xmlns:a16="http://schemas.microsoft.com/office/drawing/2014/main" id="{9EB8EF84-7935-42B6-AFC2-6FFA04FA212E}"/>
              </a:ext>
            </a:extLst>
          </p:cNvPr>
          <p:cNvSpPr txBox="1"/>
          <p:nvPr/>
        </p:nvSpPr>
        <p:spPr>
          <a:xfrm flipH="1">
            <a:off x="2341245" y="3480330"/>
            <a:ext cx="153598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FOXO1</a:t>
            </a:r>
            <a:endParaRPr/>
          </a:p>
        </p:txBody>
      </p:sp>
      <p:sp>
        <p:nvSpPr>
          <p:cNvPr id="25" name="Google Shape;298;p22">
            <a:extLst>
              <a:ext uri="{FF2B5EF4-FFF2-40B4-BE49-F238E27FC236}">
                <a16:creationId xmlns:a16="http://schemas.microsoft.com/office/drawing/2014/main" id="{A2602758-C66F-48AC-AAE5-5FBB01C6B25B}"/>
              </a:ext>
            </a:extLst>
          </p:cNvPr>
          <p:cNvSpPr txBox="1"/>
          <p:nvPr/>
        </p:nvSpPr>
        <p:spPr>
          <a:xfrm flipH="1">
            <a:off x="1460585" y="3764275"/>
            <a:ext cx="153598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69D3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E169D3"/>
                </a:solidFill>
                <a:latin typeface="Arial"/>
                <a:ea typeface="Arial"/>
                <a:cs typeface="Arial"/>
                <a:sym typeface="Arial"/>
              </a:rPr>
              <a:t>CA1</a:t>
            </a:r>
            <a:endParaRPr/>
          </a:p>
        </p:txBody>
      </p:sp>
      <p:pic>
        <p:nvPicPr>
          <p:cNvPr id="26" name="Google Shape;299;p22">
            <a:extLst>
              <a:ext uri="{FF2B5EF4-FFF2-40B4-BE49-F238E27FC236}">
                <a16:creationId xmlns:a16="http://schemas.microsoft.com/office/drawing/2014/main" id="{D2088EC5-8340-41C4-ACED-1E82945DD64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90695" y="1443355"/>
            <a:ext cx="3535680" cy="306802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300;p22">
            <a:extLst>
              <a:ext uri="{FF2B5EF4-FFF2-40B4-BE49-F238E27FC236}">
                <a16:creationId xmlns:a16="http://schemas.microsoft.com/office/drawing/2014/main" id="{443C2362-92CB-4ABD-BD01-2BCFA23C4CAB}"/>
              </a:ext>
            </a:extLst>
          </p:cNvPr>
          <p:cNvSpPr/>
          <p:nvPr/>
        </p:nvSpPr>
        <p:spPr>
          <a:xfrm rot="-5400000">
            <a:off x="3410770" y="2167345"/>
            <a:ext cx="1395873" cy="1684020"/>
          </a:xfrm>
          <a:prstGeom prst="downArrow">
            <a:avLst>
              <a:gd name="adj1" fmla="val 50000"/>
              <a:gd name="adj2" fmla="val 39082"/>
            </a:avLst>
          </a:prstGeom>
          <a:solidFill>
            <a:schemeClr val="accent1"/>
          </a:solidFill>
          <a:ln w="25400" cap="flat" cmpd="sng">
            <a:solidFill>
              <a:srgbClr val="2A5E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301;p22">
            <a:extLst>
              <a:ext uri="{FF2B5EF4-FFF2-40B4-BE49-F238E27FC236}">
                <a16:creationId xmlns:a16="http://schemas.microsoft.com/office/drawing/2014/main" id="{E3455B9C-43C7-469C-B68E-92FC885C3BC8}"/>
              </a:ext>
            </a:extLst>
          </p:cNvPr>
          <p:cNvSpPr txBox="1"/>
          <p:nvPr/>
        </p:nvSpPr>
        <p:spPr>
          <a:xfrm>
            <a:off x="3266677" y="2660382"/>
            <a:ext cx="1411252" cy="697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Identification of biomarkers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851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E59C3-C84F-4A5F-AF02-7D7EC268CC0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95308" y="4771926"/>
            <a:ext cx="548700" cy="393600"/>
          </a:xfrm>
        </p:spPr>
        <p:txBody>
          <a:bodyPr/>
          <a:lstStyle/>
          <a:p>
            <a:fld id="{00000000-1234-1234-1234-123412341234}" type="slidenum">
              <a:rPr lang="fr" smtClean="0"/>
              <a:pPr/>
              <a:t>66</a:t>
            </a:fld>
            <a:endParaRPr lang="fr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5037A4-2D52-4273-A409-EA2A4C7EB828}"/>
              </a:ext>
            </a:extLst>
          </p:cNvPr>
          <p:cNvGrpSpPr/>
          <p:nvPr/>
        </p:nvGrpSpPr>
        <p:grpSpPr>
          <a:xfrm>
            <a:off x="-99094" y="-51737"/>
            <a:ext cx="9496425" cy="1123950"/>
            <a:chOff x="-95250" y="-28575"/>
            <a:chExt cx="9496425" cy="112395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081AA1D-5B3B-4789-97AA-4CED8145D2C4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9640E72-73B0-49B7-BD59-FBE816018CCA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Google Shape;91;p17">
            <a:extLst>
              <a:ext uri="{FF2B5EF4-FFF2-40B4-BE49-F238E27FC236}">
                <a16:creationId xmlns:a16="http://schemas.microsoft.com/office/drawing/2014/main" id="{B33E0738-EA13-4E6B-AA05-6205293E0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6405" y="62896"/>
            <a:ext cx="9089475" cy="895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CellID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: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Coupling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MCA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with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GSEA</a:t>
            </a:r>
            <a:endParaRPr b="1" dirty="0"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43B6D0-3DD6-45B3-9F3D-8C4A4BC7D23F}"/>
              </a:ext>
            </a:extLst>
          </p:cNvPr>
          <p:cNvSpPr/>
          <p:nvPr/>
        </p:nvSpPr>
        <p:spPr>
          <a:xfrm>
            <a:off x="8502203" y="4464546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A183936-BC81-438F-AC3F-2998AFD7A947}"/>
              </a:ext>
            </a:extLst>
          </p:cNvPr>
          <p:cNvSpPr txBox="1">
            <a:spLocks/>
          </p:cNvSpPr>
          <p:nvPr/>
        </p:nvSpPr>
        <p:spPr>
          <a:xfrm>
            <a:off x="8591464" y="474876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chemeClr val="bg1"/>
                </a:solidFill>
                <a:latin typeface="Reem Kufi Regular" pitchFamily="2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" dirty="0">
                <a:solidFill>
                  <a:schemeClr val="tx1"/>
                </a:solidFill>
              </a:rPr>
              <a:t>53</a:t>
            </a:r>
          </a:p>
        </p:txBody>
      </p:sp>
      <p:sp>
        <p:nvSpPr>
          <p:cNvPr id="28" name="Google Shape;301;p22">
            <a:extLst>
              <a:ext uri="{FF2B5EF4-FFF2-40B4-BE49-F238E27FC236}">
                <a16:creationId xmlns:a16="http://schemas.microsoft.com/office/drawing/2014/main" id="{E3455B9C-43C7-469C-B68E-92FC885C3BC8}"/>
              </a:ext>
            </a:extLst>
          </p:cNvPr>
          <p:cNvSpPr txBox="1"/>
          <p:nvPr/>
        </p:nvSpPr>
        <p:spPr>
          <a:xfrm>
            <a:off x="2821190" y="2760135"/>
            <a:ext cx="1411252" cy="697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Identification of biomarkers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1AC46E-B91A-40E6-BC14-5EE6B3E277F1}"/>
              </a:ext>
            </a:extLst>
          </p:cNvPr>
          <p:cNvSpPr/>
          <p:nvPr/>
        </p:nvSpPr>
        <p:spPr>
          <a:xfrm>
            <a:off x="136405" y="1985718"/>
            <a:ext cx="55861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A3A3A3"/>
                </a:solidFill>
                <a:latin typeface="Reem Kufi Regular" panose="020B0604020202020204"/>
              </a:rPr>
              <a:t>The more a gene is close to a subgroup…</a:t>
            </a:r>
            <a:endParaRPr lang="en-GB" b="1" dirty="0">
              <a:latin typeface="Reem Kufi Regular" panose="020B0604020202020204"/>
            </a:endParaRPr>
          </a:p>
          <a:p>
            <a:r>
              <a:rPr lang="en-GB" b="1" dirty="0">
                <a:solidFill>
                  <a:srgbClr val="A3A3A3"/>
                </a:solidFill>
                <a:latin typeface="Reem Kufi Regular" panose="020B0604020202020204"/>
              </a:rPr>
              <a:t>… the more specific it is to this particular group</a:t>
            </a:r>
            <a:endParaRPr lang="en-GB" b="1" dirty="0">
              <a:latin typeface="Reem Kufi Regular" panose="020B0604020202020204"/>
            </a:endParaRPr>
          </a:p>
          <a:p>
            <a:br>
              <a:rPr lang="en-GB" b="1" dirty="0">
                <a:latin typeface="Reem Kufi Regular" panose="020B0604020202020204"/>
              </a:rPr>
            </a:br>
            <a:r>
              <a:rPr lang="en-GB" b="1" dirty="0">
                <a:solidFill>
                  <a:srgbClr val="A3A3A3"/>
                </a:solidFill>
                <a:latin typeface="Reem Kufi Regular" panose="020B0604020202020204"/>
              </a:rPr>
              <a:t>The more a gene is distant to a subgroup…</a:t>
            </a:r>
            <a:endParaRPr lang="en-GB" b="1" dirty="0">
              <a:latin typeface="Reem Kufi Regular" panose="020B0604020202020204"/>
            </a:endParaRPr>
          </a:p>
          <a:p>
            <a:r>
              <a:rPr lang="en-GB" b="1" dirty="0">
                <a:solidFill>
                  <a:srgbClr val="A3A3A3"/>
                </a:solidFill>
                <a:latin typeface="Reem Kufi Regular" panose="020B0604020202020204"/>
              </a:rPr>
              <a:t>… the less specific it is to this particular group</a:t>
            </a:r>
            <a:endParaRPr lang="en-GB" b="1" dirty="0">
              <a:latin typeface="Reem Kufi Regular" panose="020B0604020202020204"/>
            </a:endParaRPr>
          </a:p>
          <a:p>
            <a:br>
              <a:rPr lang="en-GB" b="1" dirty="0">
                <a:latin typeface="Reem Kufi Regular" panose="020B0604020202020204"/>
              </a:rPr>
            </a:br>
            <a:r>
              <a:rPr lang="en-GB" b="1" dirty="0">
                <a:solidFill>
                  <a:srgbClr val="A3A3A3"/>
                </a:solidFill>
                <a:latin typeface="Reem Kufi Regular" panose="020B0604020202020204"/>
              </a:rPr>
              <a:t>We can then have a ranking of the specificity of a gene to a particular group.</a:t>
            </a:r>
            <a:endParaRPr lang="en-GB" b="1" dirty="0">
              <a:latin typeface="Reem Kufi Regular" panose="020B0604020202020204"/>
            </a:endParaRPr>
          </a:p>
          <a:p>
            <a:br>
              <a:rPr lang="en-GB" b="1" dirty="0">
                <a:latin typeface="Reem Kufi Regular" panose="020B0604020202020204"/>
              </a:rPr>
            </a:br>
            <a:r>
              <a:rPr lang="en-GB" b="1" dirty="0">
                <a:solidFill>
                  <a:srgbClr val="A3A3A3"/>
                </a:solidFill>
                <a:latin typeface="Reem Kufi Regular" panose="020B0604020202020204"/>
              </a:rPr>
              <a:t>This is perfect for gene set enrichment analysis.</a:t>
            </a:r>
            <a:endParaRPr lang="en-GB" b="1" dirty="0">
              <a:latin typeface="Reem Kufi Regular" panose="020B0604020202020204"/>
            </a:endParaRPr>
          </a:p>
        </p:txBody>
      </p:sp>
      <p:pic>
        <p:nvPicPr>
          <p:cNvPr id="17" name="Google Shape;309;p23">
            <a:extLst>
              <a:ext uri="{FF2B5EF4-FFF2-40B4-BE49-F238E27FC236}">
                <a16:creationId xmlns:a16="http://schemas.microsoft.com/office/drawing/2014/main" id="{5E88DC3B-2A6C-49E8-B725-54AE4ACDFF3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12671" y="2675136"/>
            <a:ext cx="1493838" cy="12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310;p23">
            <a:extLst>
              <a:ext uri="{FF2B5EF4-FFF2-40B4-BE49-F238E27FC236}">
                <a16:creationId xmlns:a16="http://schemas.microsoft.com/office/drawing/2014/main" id="{AA2AB165-12E1-4911-87B9-004CC5FD240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18557" y="2303694"/>
            <a:ext cx="1919287" cy="75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11;p23">
            <a:extLst>
              <a:ext uri="{FF2B5EF4-FFF2-40B4-BE49-F238E27FC236}">
                <a16:creationId xmlns:a16="http://schemas.microsoft.com/office/drawing/2014/main" id="{9FF8CC7A-D3EC-436E-A6D5-4C44F2E9743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40164" y="3842635"/>
            <a:ext cx="3128962" cy="93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312;p23">
            <a:extLst>
              <a:ext uri="{FF2B5EF4-FFF2-40B4-BE49-F238E27FC236}">
                <a16:creationId xmlns:a16="http://schemas.microsoft.com/office/drawing/2014/main" id="{FBAF833C-E89E-4EB1-8A34-8FF74CB9EAE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78201" y="1300865"/>
            <a:ext cx="2487613" cy="758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852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E59C3-C84F-4A5F-AF02-7D7EC268CC0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95308" y="4771926"/>
            <a:ext cx="548700" cy="393600"/>
          </a:xfrm>
        </p:spPr>
        <p:txBody>
          <a:bodyPr/>
          <a:lstStyle/>
          <a:p>
            <a:fld id="{00000000-1234-1234-1234-123412341234}" type="slidenum">
              <a:rPr lang="fr" smtClean="0"/>
              <a:pPr/>
              <a:t>67</a:t>
            </a:fld>
            <a:endParaRPr lang="fr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5037A4-2D52-4273-A409-EA2A4C7EB828}"/>
              </a:ext>
            </a:extLst>
          </p:cNvPr>
          <p:cNvGrpSpPr/>
          <p:nvPr/>
        </p:nvGrpSpPr>
        <p:grpSpPr>
          <a:xfrm>
            <a:off x="-99094" y="-51737"/>
            <a:ext cx="9496425" cy="1123950"/>
            <a:chOff x="-95250" y="-28575"/>
            <a:chExt cx="9496425" cy="112395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081AA1D-5B3B-4789-97AA-4CED8145D2C4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9640E72-73B0-49B7-BD59-FBE816018CCA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Google Shape;91;p17">
            <a:extLst>
              <a:ext uri="{FF2B5EF4-FFF2-40B4-BE49-F238E27FC236}">
                <a16:creationId xmlns:a16="http://schemas.microsoft.com/office/drawing/2014/main" id="{B33E0738-EA13-4E6B-AA05-6205293E0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6405" y="62896"/>
            <a:ext cx="9089475" cy="895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CellID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: Identification of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Subpopulations</a:t>
            </a:r>
            <a:endParaRPr b="1" dirty="0"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43B6D0-3DD6-45B3-9F3D-8C4A4BC7D23F}"/>
              </a:ext>
            </a:extLst>
          </p:cNvPr>
          <p:cNvSpPr/>
          <p:nvPr/>
        </p:nvSpPr>
        <p:spPr>
          <a:xfrm>
            <a:off x="8502203" y="4464546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A183936-BC81-438F-AC3F-2998AFD7A947}"/>
              </a:ext>
            </a:extLst>
          </p:cNvPr>
          <p:cNvSpPr txBox="1">
            <a:spLocks/>
          </p:cNvSpPr>
          <p:nvPr/>
        </p:nvSpPr>
        <p:spPr>
          <a:xfrm>
            <a:off x="8591464" y="474876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chemeClr val="bg1"/>
                </a:solidFill>
                <a:latin typeface="Reem Kufi Regular" pitchFamily="2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" dirty="0">
                <a:solidFill>
                  <a:schemeClr val="tx1"/>
                </a:solidFill>
              </a:rPr>
              <a:t>54</a:t>
            </a:r>
          </a:p>
        </p:txBody>
      </p:sp>
      <p:sp>
        <p:nvSpPr>
          <p:cNvPr id="28" name="Google Shape;301;p22">
            <a:extLst>
              <a:ext uri="{FF2B5EF4-FFF2-40B4-BE49-F238E27FC236}">
                <a16:creationId xmlns:a16="http://schemas.microsoft.com/office/drawing/2014/main" id="{E3455B9C-43C7-469C-B68E-92FC885C3BC8}"/>
              </a:ext>
            </a:extLst>
          </p:cNvPr>
          <p:cNvSpPr txBox="1"/>
          <p:nvPr/>
        </p:nvSpPr>
        <p:spPr>
          <a:xfrm>
            <a:off x="3266677" y="2660382"/>
            <a:ext cx="1411252" cy="697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Identification of biomarkers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" name="Google Shape;249;p21">
            <a:extLst>
              <a:ext uri="{FF2B5EF4-FFF2-40B4-BE49-F238E27FC236}">
                <a16:creationId xmlns:a16="http://schemas.microsoft.com/office/drawing/2014/main" id="{A56C6192-C1B0-4874-991C-75C953E39A2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548" y="1103455"/>
            <a:ext cx="7901755" cy="38652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19488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E59C3-C84F-4A5F-AF02-7D7EC268CC0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95308" y="4771926"/>
            <a:ext cx="548700" cy="393600"/>
          </a:xfrm>
        </p:spPr>
        <p:txBody>
          <a:bodyPr/>
          <a:lstStyle/>
          <a:p>
            <a:fld id="{00000000-1234-1234-1234-123412341234}" type="slidenum">
              <a:rPr lang="fr" smtClean="0"/>
              <a:pPr/>
              <a:t>68</a:t>
            </a:fld>
            <a:endParaRPr lang="fr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5037A4-2D52-4273-A409-EA2A4C7EB828}"/>
              </a:ext>
            </a:extLst>
          </p:cNvPr>
          <p:cNvGrpSpPr/>
          <p:nvPr/>
        </p:nvGrpSpPr>
        <p:grpSpPr>
          <a:xfrm>
            <a:off x="-99094" y="-51737"/>
            <a:ext cx="9496425" cy="1123950"/>
            <a:chOff x="-95250" y="-28575"/>
            <a:chExt cx="9496425" cy="112395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081AA1D-5B3B-4789-97AA-4CED8145D2C4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9640E72-73B0-49B7-BD59-FBE816018CCA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Google Shape;91;p17">
            <a:extLst>
              <a:ext uri="{FF2B5EF4-FFF2-40B4-BE49-F238E27FC236}">
                <a16:creationId xmlns:a16="http://schemas.microsoft.com/office/drawing/2014/main" id="{B33E0738-EA13-4E6B-AA05-6205293E0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6405" y="62896"/>
            <a:ext cx="9089475" cy="895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CellID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: Identification of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Subpopulations</a:t>
            </a:r>
            <a:endParaRPr b="1" dirty="0"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43B6D0-3DD6-45B3-9F3D-8C4A4BC7D23F}"/>
              </a:ext>
            </a:extLst>
          </p:cNvPr>
          <p:cNvSpPr/>
          <p:nvPr/>
        </p:nvSpPr>
        <p:spPr>
          <a:xfrm>
            <a:off x="8502203" y="4464546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A183936-BC81-438F-AC3F-2998AFD7A947}"/>
              </a:ext>
            </a:extLst>
          </p:cNvPr>
          <p:cNvSpPr txBox="1">
            <a:spLocks/>
          </p:cNvSpPr>
          <p:nvPr/>
        </p:nvSpPr>
        <p:spPr>
          <a:xfrm>
            <a:off x="8591464" y="474876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chemeClr val="bg1"/>
                </a:solidFill>
                <a:latin typeface="Reem Kufi Regular" pitchFamily="2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" dirty="0">
                <a:solidFill>
                  <a:schemeClr val="tx1"/>
                </a:solidFill>
              </a:rPr>
              <a:t>55</a:t>
            </a:r>
          </a:p>
        </p:txBody>
      </p:sp>
      <p:sp>
        <p:nvSpPr>
          <p:cNvPr id="28" name="Google Shape;301;p22">
            <a:extLst>
              <a:ext uri="{FF2B5EF4-FFF2-40B4-BE49-F238E27FC236}">
                <a16:creationId xmlns:a16="http://schemas.microsoft.com/office/drawing/2014/main" id="{E3455B9C-43C7-469C-B68E-92FC885C3BC8}"/>
              </a:ext>
            </a:extLst>
          </p:cNvPr>
          <p:cNvSpPr txBox="1"/>
          <p:nvPr/>
        </p:nvSpPr>
        <p:spPr>
          <a:xfrm>
            <a:off x="3266677" y="2660382"/>
            <a:ext cx="1411252" cy="697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Identification of biomarkers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256;p22">
            <a:extLst>
              <a:ext uri="{FF2B5EF4-FFF2-40B4-BE49-F238E27FC236}">
                <a16:creationId xmlns:a16="http://schemas.microsoft.com/office/drawing/2014/main" id="{3542F514-7B6A-487E-929C-9FFB8D88CAF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027" y="1108272"/>
            <a:ext cx="8180281" cy="38886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309709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E59C3-C84F-4A5F-AF02-7D7EC268CC0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95308" y="4771926"/>
            <a:ext cx="548700" cy="393600"/>
          </a:xfrm>
        </p:spPr>
        <p:txBody>
          <a:bodyPr/>
          <a:lstStyle/>
          <a:p>
            <a:fld id="{00000000-1234-1234-1234-123412341234}" type="slidenum">
              <a:rPr lang="fr" smtClean="0"/>
              <a:pPr/>
              <a:t>69</a:t>
            </a:fld>
            <a:endParaRPr lang="fr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5037A4-2D52-4273-A409-EA2A4C7EB828}"/>
              </a:ext>
            </a:extLst>
          </p:cNvPr>
          <p:cNvGrpSpPr/>
          <p:nvPr/>
        </p:nvGrpSpPr>
        <p:grpSpPr>
          <a:xfrm>
            <a:off x="-99094" y="-51737"/>
            <a:ext cx="9496425" cy="1123950"/>
            <a:chOff x="-95250" y="-28575"/>
            <a:chExt cx="9496425" cy="112395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081AA1D-5B3B-4789-97AA-4CED8145D2C4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9640E72-73B0-49B7-BD59-FBE816018CCA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Google Shape;91;p17">
            <a:extLst>
              <a:ext uri="{FF2B5EF4-FFF2-40B4-BE49-F238E27FC236}">
                <a16:creationId xmlns:a16="http://schemas.microsoft.com/office/drawing/2014/main" id="{B33E0738-EA13-4E6B-AA05-6205293E0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6405" y="62896"/>
            <a:ext cx="9089475" cy="895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CellID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: Multiple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Correspondence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Analysis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in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SCRNASeq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endParaRPr b="1" dirty="0"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43B6D0-3DD6-45B3-9F3D-8C4A4BC7D23F}"/>
              </a:ext>
            </a:extLst>
          </p:cNvPr>
          <p:cNvSpPr/>
          <p:nvPr/>
        </p:nvSpPr>
        <p:spPr>
          <a:xfrm>
            <a:off x="8502203" y="4464546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A183936-BC81-438F-AC3F-2998AFD7A947}"/>
              </a:ext>
            </a:extLst>
          </p:cNvPr>
          <p:cNvSpPr txBox="1">
            <a:spLocks/>
          </p:cNvSpPr>
          <p:nvPr/>
        </p:nvSpPr>
        <p:spPr>
          <a:xfrm>
            <a:off x="8591464" y="474876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chemeClr val="bg1"/>
                </a:solidFill>
                <a:latin typeface="Reem Kufi Regular" pitchFamily="2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" dirty="0">
                <a:solidFill>
                  <a:schemeClr val="tx1"/>
                </a:solidFill>
              </a:rPr>
              <a:t>56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99584F4-5F18-4368-B9EA-A29C6A050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1685"/>
            <a:ext cx="9144000" cy="366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50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5EB1123-B796-4D37-99B5-7D4B87AA2BD9}"/>
              </a:ext>
            </a:extLst>
          </p:cNvPr>
          <p:cNvSpPr/>
          <p:nvPr/>
        </p:nvSpPr>
        <p:spPr>
          <a:xfrm>
            <a:off x="8506047" y="4465674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07052A9-17B1-4EA8-9037-627874AD5425}"/>
              </a:ext>
            </a:extLst>
          </p:cNvPr>
          <p:cNvGrpSpPr/>
          <p:nvPr/>
        </p:nvGrpSpPr>
        <p:grpSpPr>
          <a:xfrm>
            <a:off x="-95250" y="-28575"/>
            <a:ext cx="9496425" cy="1123950"/>
            <a:chOff x="-95250" y="-28575"/>
            <a:chExt cx="9496425" cy="1123950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DC4E82E-390C-49E0-AF9E-63275743178C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8F3A746F-8EC0-4C8A-AEE9-F9C44F404F84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244006" y="9741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Transcriptomic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lanscape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of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disease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.</a:t>
            </a:r>
            <a:endParaRPr b="1" dirty="0">
              <a:solidFill>
                <a:schemeClr val="bg1"/>
              </a:solidFill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A964D-B29C-496B-B668-491CEC7107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fr" dirty="0"/>
              <a:t>5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365F370-D14A-47BA-903A-D52F12422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06" y="1203510"/>
            <a:ext cx="3378015" cy="33780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E008E45-3895-41BD-B514-5693F8189643}"/>
              </a:ext>
            </a:extLst>
          </p:cNvPr>
          <p:cNvSpPr/>
          <p:nvPr/>
        </p:nvSpPr>
        <p:spPr>
          <a:xfrm>
            <a:off x="85725" y="4689660"/>
            <a:ext cx="86143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Keren-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Shaul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et al. - 2017 - A Unique Microglia Type Associated with Restricting Development of Alzheimer’s Disease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39B239F-E084-4E91-A7C3-77397763AB1D}"/>
              </a:ext>
            </a:extLst>
          </p:cNvPr>
          <p:cNvSpPr txBox="1"/>
          <p:nvPr/>
        </p:nvSpPr>
        <p:spPr>
          <a:xfrm>
            <a:off x="4043589" y="1304118"/>
            <a:ext cx="425394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Sequencing</a:t>
            </a:r>
            <a:r>
              <a:rPr lang="fr-FR" dirty="0"/>
              <a:t> of Wild Type and Alzheimer </a:t>
            </a:r>
            <a:r>
              <a:rPr lang="fr-FR" dirty="0" err="1"/>
              <a:t>disease</a:t>
            </a:r>
            <a:r>
              <a:rPr lang="fr-FR" dirty="0"/>
              <a:t> model mouse.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Detection</a:t>
            </a:r>
            <a:r>
              <a:rPr lang="fr-FR" dirty="0"/>
              <a:t> of a </a:t>
            </a:r>
            <a:r>
              <a:rPr lang="fr-FR" dirty="0" err="1"/>
              <a:t>specific</a:t>
            </a:r>
            <a:r>
              <a:rPr lang="fr-FR" dirty="0"/>
              <a:t> </a:t>
            </a:r>
            <a:r>
              <a:rPr lang="fr-FR" dirty="0" err="1"/>
              <a:t>compartment</a:t>
            </a:r>
            <a:r>
              <a:rPr lang="fr-FR" dirty="0"/>
              <a:t> of </a:t>
            </a:r>
            <a:r>
              <a:rPr lang="fr-FR" dirty="0" err="1"/>
              <a:t>microglia</a:t>
            </a:r>
            <a:r>
              <a:rPr lang="fr-FR" dirty="0"/>
              <a:t> </a:t>
            </a:r>
            <a:r>
              <a:rPr lang="fr-FR" dirty="0" err="1"/>
              <a:t>related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Alzheimer </a:t>
            </a:r>
            <a:r>
              <a:rPr lang="fr-FR" dirty="0" err="1"/>
              <a:t>disease</a:t>
            </a:r>
            <a:r>
              <a:rPr lang="fr-FR" dirty="0"/>
              <a:t> (</a:t>
            </a:r>
            <a:r>
              <a:rPr lang="fr-FR" dirty="0" err="1"/>
              <a:t>only</a:t>
            </a:r>
            <a:r>
              <a:rPr lang="fr-FR" dirty="0"/>
              <a:t> </a:t>
            </a:r>
            <a:r>
              <a:rPr lang="fr-FR" dirty="0" err="1"/>
              <a:t>found</a:t>
            </a:r>
            <a:r>
              <a:rPr lang="fr-FR" dirty="0"/>
              <a:t> in Alzheimer model mouse).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Identification of </a:t>
            </a:r>
            <a:r>
              <a:rPr lang="fr-FR" dirty="0" err="1"/>
              <a:t>genes</a:t>
            </a:r>
            <a:r>
              <a:rPr lang="fr-FR" dirty="0"/>
              <a:t> </a:t>
            </a:r>
            <a:r>
              <a:rPr lang="fr-FR" dirty="0" err="1"/>
              <a:t>characterising</a:t>
            </a:r>
            <a:r>
              <a:rPr lang="fr-FR" dirty="0"/>
              <a:t>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cells</a:t>
            </a:r>
            <a:r>
              <a:rPr lang="fr-FR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Identification of </a:t>
            </a:r>
            <a:r>
              <a:rPr lang="fr-FR" dirty="0" err="1"/>
              <a:t>pathways</a:t>
            </a:r>
            <a:r>
              <a:rPr lang="fr-FR" dirty="0"/>
              <a:t> </a:t>
            </a:r>
            <a:r>
              <a:rPr lang="fr-FR" dirty="0" err="1"/>
              <a:t>upregulated</a:t>
            </a:r>
            <a:r>
              <a:rPr lang="fr-FR" dirty="0"/>
              <a:t> in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cells</a:t>
            </a:r>
            <a:r>
              <a:rPr lang="fr-FR" dirty="0"/>
              <a:t>. (</a:t>
            </a:r>
            <a:r>
              <a:rPr lang="fr-FR" dirty="0" err="1"/>
              <a:t>lipidic</a:t>
            </a:r>
            <a:r>
              <a:rPr lang="fr-FR" dirty="0"/>
              <a:t> </a:t>
            </a:r>
            <a:r>
              <a:rPr lang="fr-FR" dirty="0" err="1"/>
              <a:t>metabolism</a:t>
            </a:r>
            <a:r>
              <a:rPr lang="fr-FR" dirty="0"/>
              <a:t>)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286324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E59C3-C84F-4A5F-AF02-7D7EC268CC0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95308" y="4771926"/>
            <a:ext cx="548700" cy="393600"/>
          </a:xfrm>
        </p:spPr>
        <p:txBody>
          <a:bodyPr/>
          <a:lstStyle/>
          <a:p>
            <a:fld id="{00000000-1234-1234-1234-123412341234}" type="slidenum">
              <a:rPr lang="fr" smtClean="0"/>
              <a:pPr/>
              <a:t>70</a:t>
            </a:fld>
            <a:endParaRPr lang="fr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5037A4-2D52-4273-A409-EA2A4C7EB828}"/>
              </a:ext>
            </a:extLst>
          </p:cNvPr>
          <p:cNvGrpSpPr/>
          <p:nvPr/>
        </p:nvGrpSpPr>
        <p:grpSpPr>
          <a:xfrm>
            <a:off x="-99094" y="-51737"/>
            <a:ext cx="9496425" cy="1123950"/>
            <a:chOff x="-95250" y="-28575"/>
            <a:chExt cx="9496425" cy="112395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081AA1D-5B3B-4789-97AA-4CED8145D2C4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9640E72-73B0-49B7-BD59-FBE816018CCA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Google Shape;91;p17">
            <a:extLst>
              <a:ext uri="{FF2B5EF4-FFF2-40B4-BE49-F238E27FC236}">
                <a16:creationId xmlns:a16="http://schemas.microsoft.com/office/drawing/2014/main" id="{B33E0738-EA13-4E6B-AA05-6205293E0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7856" y="62896"/>
            <a:ext cx="8520600" cy="895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CellID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: Gene Set Extraction Per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Cell</a:t>
            </a:r>
            <a:endParaRPr b="1" dirty="0"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1D53F55-2905-4C50-8F8B-34B9A284A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00" y="1022301"/>
            <a:ext cx="8843288" cy="4106918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43B6D0-3DD6-45B3-9F3D-8C4A4BC7D23F}"/>
              </a:ext>
            </a:extLst>
          </p:cNvPr>
          <p:cNvSpPr/>
          <p:nvPr/>
        </p:nvSpPr>
        <p:spPr>
          <a:xfrm>
            <a:off x="8502203" y="4464546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A183936-BC81-438F-AC3F-2998AFD7A947}"/>
              </a:ext>
            </a:extLst>
          </p:cNvPr>
          <p:cNvSpPr txBox="1">
            <a:spLocks/>
          </p:cNvSpPr>
          <p:nvPr/>
        </p:nvSpPr>
        <p:spPr>
          <a:xfrm>
            <a:off x="8591464" y="474876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chemeClr val="bg1"/>
                </a:solidFill>
                <a:latin typeface="Reem Kufi Regular" pitchFamily="2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" dirty="0">
                <a:solidFill>
                  <a:schemeClr val="tx1"/>
                </a:solidFill>
              </a:rPr>
              <a:t>57</a:t>
            </a:r>
          </a:p>
        </p:txBody>
      </p:sp>
    </p:spTree>
    <p:extLst>
      <p:ext uri="{BB962C8B-B14F-4D97-AF65-F5344CB8AC3E}">
        <p14:creationId xmlns:p14="http://schemas.microsoft.com/office/powerpoint/2010/main" val="229253877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E59C3-C84F-4A5F-AF02-7D7EC268CC0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95308" y="4771926"/>
            <a:ext cx="548700" cy="393600"/>
          </a:xfrm>
        </p:spPr>
        <p:txBody>
          <a:bodyPr/>
          <a:lstStyle/>
          <a:p>
            <a:fld id="{00000000-1234-1234-1234-123412341234}" type="slidenum">
              <a:rPr lang="fr" smtClean="0"/>
              <a:pPr/>
              <a:t>71</a:t>
            </a:fld>
            <a:endParaRPr lang="fr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5037A4-2D52-4273-A409-EA2A4C7EB828}"/>
              </a:ext>
            </a:extLst>
          </p:cNvPr>
          <p:cNvGrpSpPr/>
          <p:nvPr/>
        </p:nvGrpSpPr>
        <p:grpSpPr>
          <a:xfrm>
            <a:off x="-99094" y="-51737"/>
            <a:ext cx="9496425" cy="1123950"/>
            <a:chOff x="-95250" y="-28575"/>
            <a:chExt cx="9496425" cy="112395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081AA1D-5B3B-4789-97AA-4CED8145D2C4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9640E72-73B0-49B7-BD59-FBE816018CCA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Google Shape;91;p17">
            <a:extLst>
              <a:ext uri="{FF2B5EF4-FFF2-40B4-BE49-F238E27FC236}">
                <a16:creationId xmlns:a16="http://schemas.microsoft.com/office/drawing/2014/main" id="{B33E0738-EA13-4E6B-AA05-6205293E0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7856" y="62896"/>
            <a:ext cx="8520600" cy="895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CellID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: Single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Cell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 GSEA</a:t>
            </a:r>
            <a:endParaRPr b="1" dirty="0"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43B6D0-3DD6-45B3-9F3D-8C4A4BC7D23F}"/>
              </a:ext>
            </a:extLst>
          </p:cNvPr>
          <p:cNvSpPr/>
          <p:nvPr/>
        </p:nvSpPr>
        <p:spPr>
          <a:xfrm>
            <a:off x="8502203" y="4464546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A183936-BC81-438F-AC3F-2998AFD7A947}"/>
              </a:ext>
            </a:extLst>
          </p:cNvPr>
          <p:cNvSpPr txBox="1">
            <a:spLocks/>
          </p:cNvSpPr>
          <p:nvPr/>
        </p:nvSpPr>
        <p:spPr>
          <a:xfrm>
            <a:off x="8591464" y="474876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chemeClr val="bg1"/>
                </a:solidFill>
                <a:latin typeface="Reem Kufi Regular" pitchFamily="2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" dirty="0">
                <a:solidFill>
                  <a:schemeClr val="tx1"/>
                </a:solidFill>
              </a:rPr>
              <a:t>58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E4AFA16-B136-4D4F-84F6-74B0527AF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4" y="1700212"/>
            <a:ext cx="9080461" cy="274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7962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E59C3-C84F-4A5F-AF02-7D7EC268CC0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95308" y="4771926"/>
            <a:ext cx="548700" cy="393600"/>
          </a:xfrm>
        </p:spPr>
        <p:txBody>
          <a:bodyPr/>
          <a:lstStyle/>
          <a:p>
            <a:fld id="{00000000-1234-1234-1234-123412341234}" type="slidenum">
              <a:rPr lang="fr" smtClean="0"/>
              <a:pPr/>
              <a:t>72</a:t>
            </a:fld>
            <a:endParaRPr lang="fr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5037A4-2D52-4273-A409-EA2A4C7EB828}"/>
              </a:ext>
            </a:extLst>
          </p:cNvPr>
          <p:cNvGrpSpPr/>
          <p:nvPr/>
        </p:nvGrpSpPr>
        <p:grpSpPr>
          <a:xfrm>
            <a:off x="-99094" y="-51737"/>
            <a:ext cx="9496425" cy="1123950"/>
            <a:chOff x="-95250" y="-28575"/>
            <a:chExt cx="9496425" cy="112395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081AA1D-5B3B-4789-97AA-4CED8145D2C4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9640E72-73B0-49B7-BD59-FBE816018CCA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Google Shape;91;p17">
            <a:extLst>
              <a:ext uri="{FF2B5EF4-FFF2-40B4-BE49-F238E27FC236}">
                <a16:creationId xmlns:a16="http://schemas.microsoft.com/office/drawing/2014/main" id="{B33E0738-EA13-4E6B-AA05-6205293E0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6405" y="62896"/>
            <a:ext cx="9089475" cy="895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CellID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: MCA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significantly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similar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to PCA</a:t>
            </a:r>
            <a:endParaRPr b="1" dirty="0"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43B6D0-3DD6-45B3-9F3D-8C4A4BC7D23F}"/>
              </a:ext>
            </a:extLst>
          </p:cNvPr>
          <p:cNvSpPr/>
          <p:nvPr/>
        </p:nvSpPr>
        <p:spPr>
          <a:xfrm>
            <a:off x="8502203" y="4464546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A183936-BC81-438F-AC3F-2998AFD7A947}"/>
              </a:ext>
            </a:extLst>
          </p:cNvPr>
          <p:cNvSpPr txBox="1">
            <a:spLocks/>
          </p:cNvSpPr>
          <p:nvPr/>
        </p:nvSpPr>
        <p:spPr>
          <a:xfrm>
            <a:off x="8591464" y="474876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chemeClr val="bg1"/>
                </a:solidFill>
                <a:latin typeface="Reem Kufi Regular" pitchFamily="2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" dirty="0">
                <a:solidFill>
                  <a:schemeClr val="tx1"/>
                </a:solidFill>
              </a:rPr>
              <a:t>59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A75EAED-2E34-49C4-A0A2-BC4728F0B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05" y="1209258"/>
            <a:ext cx="7171860" cy="3563455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341DF8F2-FC82-4C27-843E-63F610F9E8D9}"/>
              </a:ext>
            </a:extLst>
          </p:cNvPr>
          <p:cNvSpPr/>
          <p:nvPr/>
        </p:nvSpPr>
        <p:spPr>
          <a:xfrm>
            <a:off x="7281621" y="2575486"/>
            <a:ext cx="18585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>
                <a:latin typeface="Arial" panose="020B0604020202020204" pitchFamily="34" charset="0"/>
              </a:rPr>
              <a:t>A1: </a:t>
            </a:r>
            <a:r>
              <a:rPr lang="en-GB" sz="1200" dirty="0">
                <a:latin typeface="Arial" panose="020B0604020202020204" pitchFamily="34" charset="0"/>
              </a:rPr>
              <a:t>MCA cell space</a:t>
            </a:r>
          </a:p>
          <a:p>
            <a:r>
              <a:rPr lang="en-GB" sz="1200" b="1" dirty="0">
                <a:latin typeface="Arial" panose="020B0604020202020204" pitchFamily="34" charset="0"/>
              </a:rPr>
              <a:t>A2: </a:t>
            </a:r>
            <a:r>
              <a:rPr lang="en-GB" sz="1200" dirty="0">
                <a:latin typeface="Arial" panose="020B0604020202020204" pitchFamily="34" charset="0"/>
              </a:rPr>
              <a:t>PCA</a:t>
            </a:r>
          </a:p>
          <a:p>
            <a:r>
              <a:rPr lang="en-GB" sz="1200" b="1" dirty="0">
                <a:latin typeface="Arial" panose="020B0604020202020204" pitchFamily="34" charset="0"/>
              </a:rPr>
              <a:t>A3: </a:t>
            </a:r>
            <a:r>
              <a:rPr lang="en-GB" sz="1200" dirty="0">
                <a:latin typeface="Arial" panose="020B0604020202020204" pitchFamily="34" charset="0"/>
              </a:rPr>
              <a:t>MCA gene Space</a:t>
            </a:r>
          </a:p>
          <a:p>
            <a:r>
              <a:rPr lang="en-GB" sz="1200" b="1" dirty="0">
                <a:latin typeface="Arial" panose="020B0604020202020204" pitchFamily="34" charset="0"/>
              </a:rPr>
              <a:t>A4: </a:t>
            </a:r>
            <a:r>
              <a:rPr lang="en-GB" sz="1200" dirty="0">
                <a:latin typeface="Arial" panose="020B0604020202020204" pitchFamily="34" charset="0"/>
              </a:rPr>
              <a:t>MCA both Space</a:t>
            </a:r>
          </a:p>
          <a:p>
            <a:endParaRPr lang="en-GB" sz="1200" b="1" dirty="0">
              <a:latin typeface="Arial" panose="020B0604020202020204" pitchFamily="34" charset="0"/>
            </a:endParaRPr>
          </a:p>
          <a:p>
            <a:r>
              <a:rPr lang="en-GB" sz="1200" b="1" dirty="0">
                <a:latin typeface="Arial" panose="020B0604020202020204" pitchFamily="34" charset="0"/>
              </a:rPr>
              <a:t>B : </a:t>
            </a:r>
            <a:r>
              <a:rPr lang="en-GB" sz="1200" dirty="0">
                <a:latin typeface="Arial" panose="020B0604020202020204" pitchFamily="34" charset="0"/>
              </a:rPr>
              <a:t>Spearman Correlation </a:t>
            </a:r>
          </a:p>
          <a:p>
            <a:r>
              <a:rPr lang="en-GB" sz="1200" dirty="0">
                <a:latin typeface="Arial" panose="020B0604020202020204" pitchFamily="34" charset="0"/>
              </a:rPr>
              <a:t>Between PCA coordinates and MCA coordinates</a:t>
            </a:r>
            <a:endParaRPr lang="en-GB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A34E4D-D0F2-4855-BBAF-4A94E206847B}"/>
              </a:ext>
            </a:extLst>
          </p:cNvPr>
          <p:cNvSpPr/>
          <p:nvPr/>
        </p:nvSpPr>
        <p:spPr>
          <a:xfrm>
            <a:off x="3421717" y="1308849"/>
            <a:ext cx="3145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Arial" panose="020B0604020202020204" pitchFamily="34" charset="0"/>
              </a:rPr>
              <a:t>B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165510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5305C6A-4213-40EB-A483-D5B34123D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42" y="2032744"/>
            <a:ext cx="7001301" cy="304786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E59C3-C84F-4A5F-AF02-7D7EC268CC0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95308" y="4771926"/>
            <a:ext cx="548700" cy="393600"/>
          </a:xfrm>
        </p:spPr>
        <p:txBody>
          <a:bodyPr/>
          <a:lstStyle/>
          <a:p>
            <a:fld id="{00000000-1234-1234-1234-123412341234}" type="slidenum">
              <a:rPr lang="fr" smtClean="0"/>
              <a:pPr/>
              <a:t>73</a:t>
            </a:fld>
            <a:endParaRPr lang="fr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5037A4-2D52-4273-A409-EA2A4C7EB828}"/>
              </a:ext>
            </a:extLst>
          </p:cNvPr>
          <p:cNvGrpSpPr/>
          <p:nvPr/>
        </p:nvGrpSpPr>
        <p:grpSpPr>
          <a:xfrm>
            <a:off x="-99094" y="-51737"/>
            <a:ext cx="9496425" cy="1123950"/>
            <a:chOff x="-95250" y="-28575"/>
            <a:chExt cx="9496425" cy="112395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081AA1D-5B3B-4789-97AA-4CED8145D2C4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9640E72-73B0-49B7-BD59-FBE816018CCA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Google Shape;91;p17">
            <a:extLst>
              <a:ext uri="{FF2B5EF4-FFF2-40B4-BE49-F238E27FC236}">
                <a16:creationId xmlns:a16="http://schemas.microsoft.com/office/drawing/2014/main" id="{B33E0738-EA13-4E6B-AA05-6205293E0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6405" y="62896"/>
            <a:ext cx="9089475" cy="895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CellID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: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Cell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gene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ranking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takes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in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account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dropout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effect</a:t>
            </a:r>
            <a:endParaRPr b="1" dirty="0"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43B6D0-3DD6-45B3-9F3D-8C4A4BC7D23F}"/>
              </a:ext>
            </a:extLst>
          </p:cNvPr>
          <p:cNvSpPr/>
          <p:nvPr/>
        </p:nvSpPr>
        <p:spPr>
          <a:xfrm>
            <a:off x="8502203" y="4464546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A183936-BC81-438F-AC3F-2998AFD7A947}"/>
              </a:ext>
            </a:extLst>
          </p:cNvPr>
          <p:cNvSpPr txBox="1">
            <a:spLocks/>
          </p:cNvSpPr>
          <p:nvPr/>
        </p:nvSpPr>
        <p:spPr>
          <a:xfrm>
            <a:off x="8591464" y="474876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chemeClr val="bg1"/>
                </a:solidFill>
                <a:latin typeface="Reem Kufi Regular" pitchFamily="2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" dirty="0">
                <a:solidFill>
                  <a:schemeClr val="tx1"/>
                </a:solidFill>
              </a:rPr>
              <a:t>60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93D6DC8-3EEE-4E26-8A9E-89C9861279E3}"/>
              </a:ext>
            </a:extLst>
          </p:cNvPr>
          <p:cNvSpPr txBox="1"/>
          <p:nvPr/>
        </p:nvSpPr>
        <p:spPr>
          <a:xfrm>
            <a:off x="2292730" y="1502978"/>
            <a:ext cx="4374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/>
              <a:t>CellID</a:t>
            </a:r>
            <a:r>
              <a:rPr lang="fr-FR" sz="2000" b="1" dirty="0"/>
              <a:t> Gene </a:t>
            </a:r>
            <a:r>
              <a:rPr lang="fr-FR" sz="2000" b="1" dirty="0" err="1"/>
              <a:t>Ranking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246169635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8F3C032-B67F-4312-8D81-09B58B27D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05" y="2731944"/>
            <a:ext cx="6530402" cy="232502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E59C3-C84F-4A5F-AF02-7D7EC268CC0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95308" y="4771926"/>
            <a:ext cx="548700" cy="393600"/>
          </a:xfrm>
        </p:spPr>
        <p:txBody>
          <a:bodyPr/>
          <a:lstStyle/>
          <a:p>
            <a:fld id="{00000000-1234-1234-1234-123412341234}" type="slidenum">
              <a:rPr lang="fr" smtClean="0"/>
              <a:pPr/>
              <a:t>74</a:t>
            </a:fld>
            <a:endParaRPr lang="fr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5037A4-2D52-4273-A409-EA2A4C7EB828}"/>
              </a:ext>
            </a:extLst>
          </p:cNvPr>
          <p:cNvGrpSpPr/>
          <p:nvPr/>
        </p:nvGrpSpPr>
        <p:grpSpPr>
          <a:xfrm>
            <a:off x="-99094" y="-51737"/>
            <a:ext cx="9496425" cy="1123950"/>
            <a:chOff x="-95250" y="-28575"/>
            <a:chExt cx="9496425" cy="112395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081AA1D-5B3B-4789-97AA-4CED8145D2C4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9640E72-73B0-49B7-BD59-FBE816018CCA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Google Shape;91;p17">
            <a:extLst>
              <a:ext uri="{FF2B5EF4-FFF2-40B4-BE49-F238E27FC236}">
                <a16:creationId xmlns:a16="http://schemas.microsoft.com/office/drawing/2014/main" id="{B33E0738-EA13-4E6B-AA05-6205293E0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6405" y="62896"/>
            <a:ext cx="9089475" cy="895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CellID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: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Cell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gene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ranking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takes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in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account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dropout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effect</a:t>
            </a:r>
            <a:endParaRPr b="1" dirty="0"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43B6D0-3DD6-45B3-9F3D-8C4A4BC7D23F}"/>
              </a:ext>
            </a:extLst>
          </p:cNvPr>
          <p:cNvSpPr/>
          <p:nvPr/>
        </p:nvSpPr>
        <p:spPr>
          <a:xfrm>
            <a:off x="8502203" y="4464546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A183936-BC81-438F-AC3F-2998AFD7A947}"/>
              </a:ext>
            </a:extLst>
          </p:cNvPr>
          <p:cNvSpPr txBox="1">
            <a:spLocks/>
          </p:cNvSpPr>
          <p:nvPr/>
        </p:nvSpPr>
        <p:spPr>
          <a:xfrm>
            <a:off x="8591464" y="474876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chemeClr val="bg1"/>
                </a:solidFill>
                <a:latin typeface="Reem Kufi Regular" pitchFamily="2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" dirty="0">
                <a:solidFill>
                  <a:schemeClr val="tx1"/>
                </a:solidFill>
              </a:rPr>
              <a:t>61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C097BBA-1687-4A9D-B543-14DB51717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257" y="1903088"/>
            <a:ext cx="2835593" cy="74161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F0DCFD1-4547-421C-B42D-8ED9DBB13FDF}"/>
              </a:ext>
            </a:extLst>
          </p:cNvPr>
          <p:cNvSpPr/>
          <p:nvPr/>
        </p:nvSpPr>
        <p:spPr>
          <a:xfrm>
            <a:off x="5228705" y="2727240"/>
            <a:ext cx="1438102" cy="6094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4C9160-36F0-4249-8225-B61867DBC1FF}"/>
              </a:ext>
            </a:extLst>
          </p:cNvPr>
          <p:cNvSpPr/>
          <p:nvPr/>
        </p:nvSpPr>
        <p:spPr>
          <a:xfrm>
            <a:off x="6856283" y="2836205"/>
            <a:ext cx="18585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>
                <a:latin typeface="Arial" panose="020B0604020202020204" pitchFamily="34" charset="0"/>
              </a:rPr>
              <a:t>Important genes for the concerned cell </a:t>
            </a:r>
            <a:endParaRPr lang="en-GB" sz="12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17863FF-2861-49ED-A287-DF7160B8341E}"/>
              </a:ext>
            </a:extLst>
          </p:cNvPr>
          <p:cNvSpPr txBox="1"/>
          <p:nvPr/>
        </p:nvSpPr>
        <p:spPr>
          <a:xfrm>
            <a:off x="2292730" y="1502978"/>
            <a:ext cx="4374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/>
              <a:t>Naive</a:t>
            </a:r>
            <a:r>
              <a:rPr lang="fr-FR" sz="2000" b="1" dirty="0"/>
              <a:t> </a:t>
            </a:r>
            <a:r>
              <a:rPr lang="fr-FR" sz="2000" b="1" dirty="0" err="1"/>
              <a:t>gene</a:t>
            </a:r>
            <a:r>
              <a:rPr lang="fr-FR" sz="2000" b="1" dirty="0"/>
              <a:t> </a:t>
            </a:r>
            <a:r>
              <a:rPr lang="fr-FR" sz="2000" b="1" dirty="0" err="1"/>
              <a:t>ranking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320586419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E59C3-C84F-4A5F-AF02-7D7EC268CC0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95308" y="4771926"/>
            <a:ext cx="548700" cy="393600"/>
          </a:xfrm>
        </p:spPr>
        <p:txBody>
          <a:bodyPr/>
          <a:lstStyle/>
          <a:p>
            <a:fld id="{00000000-1234-1234-1234-123412341234}" type="slidenum">
              <a:rPr lang="fr" smtClean="0"/>
              <a:pPr/>
              <a:t>75</a:t>
            </a:fld>
            <a:endParaRPr lang="fr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43B6D0-3DD6-45B3-9F3D-8C4A4BC7D23F}"/>
              </a:ext>
            </a:extLst>
          </p:cNvPr>
          <p:cNvSpPr/>
          <p:nvPr/>
        </p:nvSpPr>
        <p:spPr>
          <a:xfrm>
            <a:off x="8502203" y="4464546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5037A4-2D52-4273-A409-EA2A4C7EB828}"/>
              </a:ext>
            </a:extLst>
          </p:cNvPr>
          <p:cNvGrpSpPr/>
          <p:nvPr/>
        </p:nvGrpSpPr>
        <p:grpSpPr>
          <a:xfrm>
            <a:off x="-99094" y="-51737"/>
            <a:ext cx="9496425" cy="1123950"/>
            <a:chOff x="-95250" y="-28575"/>
            <a:chExt cx="9496425" cy="112395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081AA1D-5B3B-4789-97AA-4CED8145D2C4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9640E72-73B0-49B7-BD59-FBE816018CCA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Google Shape;91;p17">
            <a:extLst>
              <a:ext uri="{FF2B5EF4-FFF2-40B4-BE49-F238E27FC236}">
                <a16:creationId xmlns:a16="http://schemas.microsoft.com/office/drawing/2014/main" id="{B33E0738-EA13-4E6B-AA05-6205293E0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7856" y="62896"/>
            <a:ext cx="8520600" cy="895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CellID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: Application on Coord Blood Data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with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immune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cells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signatures</a:t>
            </a:r>
            <a:endParaRPr b="1" dirty="0"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A183936-BC81-438F-AC3F-2998AFD7A947}"/>
              </a:ext>
            </a:extLst>
          </p:cNvPr>
          <p:cNvSpPr txBox="1">
            <a:spLocks/>
          </p:cNvSpPr>
          <p:nvPr/>
        </p:nvSpPr>
        <p:spPr>
          <a:xfrm>
            <a:off x="8591464" y="474876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chemeClr val="bg1"/>
                </a:solidFill>
                <a:latin typeface="Reem Kufi Regular" pitchFamily="2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" dirty="0">
                <a:solidFill>
                  <a:schemeClr val="tx1"/>
                </a:solidFill>
              </a:rPr>
              <a:t>62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E98A067-BCCE-4258-8288-D85B5331F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94" y="1249039"/>
            <a:ext cx="6216865" cy="322625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9878C42-9998-4C17-A3E4-1354D2E98384}"/>
              </a:ext>
            </a:extLst>
          </p:cNvPr>
          <p:cNvSpPr/>
          <p:nvPr/>
        </p:nvSpPr>
        <p:spPr>
          <a:xfrm>
            <a:off x="6732921" y="2198564"/>
            <a:ext cx="18585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>
                <a:latin typeface="Arial" panose="020B0604020202020204" pitchFamily="34" charset="0"/>
              </a:rPr>
              <a:t>Coord Blood Cite-</a:t>
            </a:r>
            <a:r>
              <a:rPr lang="en-GB" sz="1200" b="1" dirty="0" err="1">
                <a:latin typeface="Arial" panose="020B0604020202020204" pitchFamily="34" charset="0"/>
              </a:rPr>
              <a:t>Seq</a:t>
            </a:r>
            <a:r>
              <a:rPr lang="en-GB" sz="1200" b="1" dirty="0">
                <a:latin typeface="Arial" panose="020B0604020202020204" pitchFamily="34" charset="0"/>
              </a:rPr>
              <a:t> Data.</a:t>
            </a:r>
          </a:p>
          <a:p>
            <a:endParaRPr lang="en-GB" sz="1200" b="1" dirty="0">
              <a:latin typeface="Arial" panose="020B0604020202020204" pitchFamily="34" charset="0"/>
            </a:endParaRPr>
          </a:p>
          <a:p>
            <a:r>
              <a:rPr lang="en-GB" sz="1200" b="1" dirty="0">
                <a:latin typeface="Arial" panose="020B0604020202020204" pitchFamily="34" charset="0"/>
              </a:rPr>
              <a:t>Cluster are determined with protein markers.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3582998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E59C3-C84F-4A5F-AF02-7D7EC268CC0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95308" y="4771926"/>
            <a:ext cx="548700" cy="393600"/>
          </a:xfrm>
        </p:spPr>
        <p:txBody>
          <a:bodyPr/>
          <a:lstStyle/>
          <a:p>
            <a:fld id="{00000000-1234-1234-1234-123412341234}" type="slidenum">
              <a:rPr lang="fr" smtClean="0"/>
              <a:pPr/>
              <a:t>76</a:t>
            </a:fld>
            <a:endParaRPr lang="fr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43B6D0-3DD6-45B3-9F3D-8C4A4BC7D23F}"/>
              </a:ext>
            </a:extLst>
          </p:cNvPr>
          <p:cNvSpPr/>
          <p:nvPr/>
        </p:nvSpPr>
        <p:spPr>
          <a:xfrm>
            <a:off x="8502203" y="4464546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5037A4-2D52-4273-A409-EA2A4C7EB828}"/>
              </a:ext>
            </a:extLst>
          </p:cNvPr>
          <p:cNvGrpSpPr/>
          <p:nvPr/>
        </p:nvGrpSpPr>
        <p:grpSpPr>
          <a:xfrm>
            <a:off x="-99094" y="-51737"/>
            <a:ext cx="9496425" cy="1123950"/>
            <a:chOff x="-95250" y="-28575"/>
            <a:chExt cx="9496425" cy="112395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081AA1D-5B3B-4789-97AA-4CED8145D2C4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9640E72-73B0-49B7-BD59-FBE816018CCA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Google Shape;91;p17">
            <a:extLst>
              <a:ext uri="{FF2B5EF4-FFF2-40B4-BE49-F238E27FC236}">
                <a16:creationId xmlns:a16="http://schemas.microsoft.com/office/drawing/2014/main" id="{B33E0738-EA13-4E6B-AA05-6205293E0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7856" y="62896"/>
            <a:ext cx="8520600" cy="895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CellID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: Application on Coord Blood Data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with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immune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cells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signatures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with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Hypergeometric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Test</a:t>
            </a:r>
            <a:endParaRPr b="1" dirty="0"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A183936-BC81-438F-AC3F-2998AFD7A947}"/>
              </a:ext>
            </a:extLst>
          </p:cNvPr>
          <p:cNvSpPr txBox="1">
            <a:spLocks/>
          </p:cNvSpPr>
          <p:nvPr/>
        </p:nvSpPr>
        <p:spPr>
          <a:xfrm>
            <a:off x="8591464" y="474876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chemeClr val="bg1"/>
                </a:solidFill>
                <a:latin typeface="Reem Kufi Regular" pitchFamily="2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" dirty="0">
                <a:solidFill>
                  <a:schemeClr val="tx1"/>
                </a:solidFill>
              </a:rPr>
              <a:t>63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C092D82-B6A9-4A7E-9667-DD71B70D5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4" y="1133985"/>
            <a:ext cx="8827210" cy="369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29242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E59C3-C84F-4A5F-AF02-7D7EC268CC0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95308" y="4771926"/>
            <a:ext cx="548700" cy="393600"/>
          </a:xfrm>
        </p:spPr>
        <p:txBody>
          <a:bodyPr/>
          <a:lstStyle/>
          <a:p>
            <a:fld id="{00000000-1234-1234-1234-123412341234}" type="slidenum">
              <a:rPr lang="fr" smtClean="0"/>
              <a:pPr/>
              <a:t>77</a:t>
            </a:fld>
            <a:endParaRPr lang="fr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43B6D0-3DD6-45B3-9F3D-8C4A4BC7D23F}"/>
              </a:ext>
            </a:extLst>
          </p:cNvPr>
          <p:cNvSpPr/>
          <p:nvPr/>
        </p:nvSpPr>
        <p:spPr>
          <a:xfrm>
            <a:off x="8502203" y="4464546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5037A4-2D52-4273-A409-EA2A4C7EB828}"/>
              </a:ext>
            </a:extLst>
          </p:cNvPr>
          <p:cNvGrpSpPr/>
          <p:nvPr/>
        </p:nvGrpSpPr>
        <p:grpSpPr>
          <a:xfrm>
            <a:off x="-99094" y="-51737"/>
            <a:ext cx="9496425" cy="1123950"/>
            <a:chOff x="-95250" y="-28575"/>
            <a:chExt cx="9496425" cy="112395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081AA1D-5B3B-4789-97AA-4CED8145D2C4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9640E72-73B0-49B7-BD59-FBE816018CCA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Google Shape;91;p17">
            <a:extLst>
              <a:ext uri="{FF2B5EF4-FFF2-40B4-BE49-F238E27FC236}">
                <a16:creationId xmlns:a16="http://schemas.microsoft.com/office/drawing/2014/main" id="{B33E0738-EA13-4E6B-AA05-6205293E0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7856" y="62896"/>
            <a:ext cx="8520600" cy="895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CellID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: Application on Coord Blood Data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with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immune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cells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signatures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with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GSEA</a:t>
            </a:r>
            <a:endParaRPr b="1" dirty="0"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A183936-BC81-438F-AC3F-2998AFD7A947}"/>
              </a:ext>
            </a:extLst>
          </p:cNvPr>
          <p:cNvSpPr txBox="1">
            <a:spLocks/>
          </p:cNvSpPr>
          <p:nvPr/>
        </p:nvSpPr>
        <p:spPr>
          <a:xfrm>
            <a:off x="8591464" y="474876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chemeClr val="bg1"/>
                </a:solidFill>
                <a:latin typeface="Reem Kufi Regular" pitchFamily="2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" dirty="0">
                <a:solidFill>
                  <a:schemeClr val="tx1"/>
                </a:solidFill>
              </a:rPr>
              <a:t>64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58D603E-EAC7-4E90-A5C5-A04F8C28D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29" y="1196971"/>
            <a:ext cx="6350627" cy="330914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4D841E3-15F0-4308-B35F-24DBF12FC09E}"/>
              </a:ext>
            </a:extLst>
          </p:cNvPr>
          <p:cNvSpPr/>
          <p:nvPr/>
        </p:nvSpPr>
        <p:spPr>
          <a:xfrm>
            <a:off x="7172764" y="2379543"/>
            <a:ext cx="18585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>
                <a:latin typeface="Arial" panose="020B0604020202020204" pitchFamily="34" charset="0"/>
              </a:rPr>
              <a:t>Performance is highly relying on the quality of the </a:t>
            </a:r>
            <a:r>
              <a:rPr lang="en-GB" sz="1200" b="1" dirty="0" err="1">
                <a:latin typeface="Arial" panose="020B0604020202020204" pitchFamily="34" charset="0"/>
              </a:rPr>
              <a:t>geneset</a:t>
            </a:r>
            <a:r>
              <a:rPr lang="en-GB" sz="1200" b="1" dirty="0">
                <a:latin typeface="Arial" panose="020B0604020202020204" pitchFamily="34" charset="0"/>
              </a:rPr>
              <a:t>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94155774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E59C3-C84F-4A5F-AF02-7D7EC268CC0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95308" y="4771926"/>
            <a:ext cx="548700" cy="393600"/>
          </a:xfrm>
        </p:spPr>
        <p:txBody>
          <a:bodyPr/>
          <a:lstStyle/>
          <a:p>
            <a:fld id="{00000000-1234-1234-1234-123412341234}" type="slidenum">
              <a:rPr lang="fr" smtClean="0"/>
              <a:pPr/>
              <a:t>78</a:t>
            </a:fld>
            <a:endParaRPr lang="fr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43B6D0-3DD6-45B3-9F3D-8C4A4BC7D23F}"/>
              </a:ext>
            </a:extLst>
          </p:cNvPr>
          <p:cNvSpPr/>
          <p:nvPr/>
        </p:nvSpPr>
        <p:spPr>
          <a:xfrm>
            <a:off x="8502203" y="4464546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5037A4-2D52-4273-A409-EA2A4C7EB828}"/>
              </a:ext>
            </a:extLst>
          </p:cNvPr>
          <p:cNvGrpSpPr/>
          <p:nvPr/>
        </p:nvGrpSpPr>
        <p:grpSpPr>
          <a:xfrm>
            <a:off x="-99094" y="-51737"/>
            <a:ext cx="9496425" cy="1123950"/>
            <a:chOff x="-95250" y="-28575"/>
            <a:chExt cx="9496425" cy="112395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081AA1D-5B3B-4789-97AA-4CED8145D2C4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9640E72-73B0-49B7-BD59-FBE816018CCA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Google Shape;91;p17">
            <a:extLst>
              <a:ext uri="{FF2B5EF4-FFF2-40B4-BE49-F238E27FC236}">
                <a16:creationId xmlns:a16="http://schemas.microsoft.com/office/drawing/2014/main" id="{B33E0738-EA13-4E6B-AA05-6205293E0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7856" y="62896"/>
            <a:ext cx="8520600" cy="895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CellID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: Application on Coord Blood Data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with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immune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cells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signatures</a:t>
            </a:r>
            <a:endParaRPr b="1" dirty="0"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A183936-BC81-438F-AC3F-2998AFD7A947}"/>
              </a:ext>
            </a:extLst>
          </p:cNvPr>
          <p:cNvSpPr txBox="1">
            <a:spLocks/>
          </p:cNvSpPr>
          <p:nvPr/>
        </p:nvSpPr>
        <p:spPr>
          <a:xfrm>
            <a:off x="8591464" y="474876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chemeClr val="bg1"/>
                </a:solidFill>
                <a:latin typeface="Reem Kufi Regular" pitchFamily="2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" dirty="0">
                <a:solidFill>
                  <a:schemeClr val="tx1"/>
                </a:solidFill>
              </a:rPr>
              <a:t>65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E98A067-BCCE-4258-8288-D85B5331F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62" y="1203134"/>
            <a:ext cx="6876925" cy="35687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26B1BC-D5BD-44E3-A7D3-3199A2EE7705}"/>
              </a:ext>
            </a:extLst>
          </p:cNvPr>
          <p:cNvSpPr/>
          <p:nvPr/>
        </p:nvSpPr>
        <p:spPr>
          <a:xfrm>
            <a:off x="5469775" y="3973484"/>
            <a:ext cx="856210" cy="3906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6DF70368-60A9-495C-A004-483F0C4916F1}"/>
              </a:ext>
            </a:extLst>
          </p:cNvPr>
          <p:cNvCxnSpPr/>
          <p:nvPr/>
        </p:nvCxnSpPr>
        <p:spPr>
          <a:xfrm flipV="1">
            <a:off x="6450676" y="3882044"/>
            <a:ext cx="1047404" cy="2826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27EC2D95-699F-44FE-AA08-DDA9921051DB}"/>
              </a:ext>
            </a:extLst>
          </p:cNvPr>
          <p:cNvSpPr/>
          <p:nvPr/>
        </p:nvSpPr>
        <p:spPr>
          <a:xfrm>
            <a:off x="7498080" y="3637029"/>
            <a:ext cx="18585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>
                <a:latin typeface="Arial" panose="020B0604020202020204" pitchFamily="34" charset="0"/>
              </a:rPr>
              <a:t>Immature immune cells.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44637489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E59C3-C84F-4A5F-AF02-7D7EC268CC0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95308" y="4771926"/>
            <a:ext cx="548700" cy="393600"/>
          </a:xfrm>
        </p:spPr>
        <p:txBody>
          <a:bodyPr/>
          <a:lstStyle/>
          <a:p>
            <a:fld id="{00000000-1234-1234-1234-123412341234}" type="slidenum">
              <a:rPr lang="fr" smtClean="0"/>
              <a:pPr/>
              <a:t>79</a:t>
            </a:fld>
            <a:endParaRPr lang="fr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43B6D0-3DD6-45B3-9F3D-8C4A4BC7D23F}"/>
              </a:ext>
            </a:extLst>
          </p:cNvPr>
          <p:cNvSpPr/>
          <p:nvPr/>
        </p:nvSpPr>
        <p:spPr>
          <a:xfrm>
            <a:off x="8502203" y="4464546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5037A4-2D52-4273-A409-EA2A4C7EB828}"/>
              </a:ext>
            </a:extLst>
          </p:cNvPr>
          <p:cNvGrpSpPr/>
          <p:nvPr/>
        </p:nvGrpSpPr>
        <p:grpSpPr>
          <a:xfrm>
            <a:off x="-99094" y="-51737"/>
            <a:ext cx="9496425" cy="1123950"/>
            <a:chOff x="-95250" y="-28575"/>
            <a:chExt cx="9496425" cy="112395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081AA1D-5B3B-4789-97AA-4CED8145D2C4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9640E72-73B0-49B7-BD59-FBE816018CCA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Google Shape;91;p17">
            <a:extLst>
              <a:ext uri="{FF2B5EF4-FFF2-40B4-BE49-F238E27FC236}">
                <a16:creationId xmlns:a16="http://schemas.microsoft.com/office/drawing/2014/main" id="{B33E0738-EA13-4E6B-AA05-6205293E0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7856" y="62896"/>
            <a:ext cx="8520600" cy="895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CellID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:</a:t>
            </a:r>
            <a:endParaRPr b="1" dirty="0"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A183936-BC81-438F-AC3F-2998AFD7A947}"/>
              </a:ext>
            </a:extLst>
          </p:cNvPr>
          <p:cNvSpPr txBox="1">
            <a:spLocks/>
          </p:cNvSpPr>
          <p:nvPr/>
        </p:nvSpPr>
        <p:spPr>
          <a:xfrm>
            <a:off x="8591464" y="474876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chemeClr val="bg1"/>
                </a:solidFill>
                <a:latin typeface="Reem Kufi Regular" pitchFamily="2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" dirty="0">
                <a:solidFill>
                  <a:schemeClr val="tx1"/>
                </a:solidFill>
              </a:rPr>
              <a:t>66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F015F4F-C036-448E-8C78-60988FDF8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94" y="1348105"/>
            <a:ext cx="6813382" cy="322477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364C582-8BDF-45E9-A800-EF0B8012B4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4105" y="2292825"/>
            <a:ext cx="2216924" cy="205391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3E421D5-A0C1-46B3-8160-192216B998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9161" y="1348105"/>
            <a:ext cx="3429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98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76;p13">
            <a:extLst>
              <a:ext uri="{FF2B5EF4-FFF2-40B4-BE49-F238E27FC236}">
                <a16:creationId xmlns:a16="http://schemas.microsoft.com/office/drawing/2014/main" id="{5555C90F-7598-4837-876F-F66C5F220BF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4317" y="1029909"/>
            <a:ext cx="5715000" cy="411359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5EB1123-B796-4D37-99B5-7D4B87AA2BD9}"/>
              </a:ext>
            </a:extLst>
          </p:cNvPr>
          <p:cNvSpPr/>
          <p:nvPr/>
        </p:nvSpPr>
        <p:spPr>
          <a:xfrm>
            <a:off x="8506047" y="4465674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07052A9-17B1-4EA8-9037-627874AD5425}"/>
              </a:ext>
            </a:extLst>
          </p:cNvPr>
          <p:cNvGrpSpPr/>
          <p:nvPr/>
        </p:nvGrpSpPr>
        <p:grpSpPr>
          <a:xfrm>
            <a:off x="-95250" y="-28575"/>
            <a:ext cx="9496425" cy="1123950"/>
            <a:chOff x="-95250" y="-28575"/>
            <a:chExt cx="9496425" cy="1123950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DC4E82E-390C-49E0-AF9E-63275743178C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8F3A746F-8EC0-4C8A-AEE9-F9C44F404F84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244006" y="9741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Workflow of Single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Cell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 RNA-Seq</a:t>
            </a:r>
            <a:endParaRPr b="1" dirty="0">
              <a:solidFill>
                <a:schemeClr val="bg1"/>
              </a:solidFill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A964D-B29C-496B-B668-491CEC7107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fr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01097181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E59C3-C84F-4A5F-AF02-7D7EC268CC0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95308" y="4771926"/>
            <a:ext cx="548700" cy="393600"/>
          </a:xfrm>
        </p:spPr>
        <p:txBody>
          <a:bodyPr/>
          <a:lstStyle/>
          <a:p>
            <a:fld id="{00000000-1234-1234-1234-123412341234}" type="slidenum">
              <a:rPr lang="fr" smtClean="0"/>
              <a:pPr/>
              <a:t>80</a:t>
            </a:fld>
            <a:endParaRPr lang="fr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43B6D0-3DD6-45B3-9F3D-8C4A4BC7D23F}"/>
              </a:ext>
            </a:extLst>
          </p:cNvPr>
          <p:cNvSpPr/>
          <p:nvPr/>
        </p:nvSpPr>
        <p:spPr>
          <a:xfrm>
            <a:off x="8502203" y="4464546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5037A4-2D52-4273-A409-EA2A4C7EB828}"/>
              </a:ext>
            </a:extLst>
          </p:cNvPr>
          <p:cNvGrpSpPr/>
          <p:nvPr/>
        </p:nvGrpSpPr>
        <p:grpSpPr>
          <a:xfrm>
            <a:off x="-99094" y="-51737"/>
            <a:ext cx="9496425" cy="1123950"/>
            <a:chOff x="-95250" y="-28575"/>
            <a:chExt cx="9496425" cy="112395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081AA1D-5B3B-4789-97AA-4CED8145D2C4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9640E72-73B0-49B7-BD59-FBE816018CCA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Google Shape;91;p17">
            <a:extLst>
              <a:ext uri="{FF2B5EF4-FFF2-40B4-BE49-F238E27FC236}">
                <a16:creationId xmlns:a16="http://schemas.microsoft.com/office/drawing/2014/main" id="{B33E0738-EA13-4E6B-AA05-6205293E0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7856" y="62896"/>
            <a:ext cx="8520600" cy="895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CellID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: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Using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MCA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coordinates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with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other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dimensionality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reductions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.</a:t>
            </a:r>
            <a:endParaRPr b="1" dirty="0"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A183936-BC81-438F-AC3F-2998AFD7A947}"/>
              </a:ext>
            </a:extLst>
          </p:cNvPr>
          <p:cNvSpPr txBox="1">
            <a:spLocks/>
          </p:cNvSpPr>
          <p:nvPr/>
        </p:nvSpPr>
        <p:spPr>
          <a:xfrm>
            <a:off x="8591464" y="474876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chemeClr val="bg1"/>
                </a:solidFill>
                <a:latin typeface="Reem Kufi Regular" pitchFamily="2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" dirty="0">
                <a:solidFill>
                  <a:schemeClr val="tx1"/>
                </a:solidFill>
              </a:rPr>
              <a:t>67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F94D169-C958-4B99-8327-F3EB9A644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29" y="1280035"/>
            <a:ext cx="7456714" cy="388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8121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E59C3-C84F-4A5F-AF02-7D7EC268CC0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95308" y="4771926"/>
            <a:ext cx="548700" cy="393600"/>
          </a:xfrm>
        </p:spPr>
        <p:txBody>
          <a:bodyPr/>
          <a:lstStyle/>
          <a:p>
            <a:fld id="{00000000-1234-1234-1234-123412341234}" type="slidenum">
              <a:rPr lang="fr" smtClean="0"/>
              <a:pPr/>
              <a:t>81</a:t>
            </a:fld>
            <a:endParaRPr lang="fr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43B6D0-3DD6-45B3-9F3D-8C4A4BC7D23F}"/>
              </a:ext>
            </a:extLst>
          </p:cNvPr>
          <p:cNvSpPr/>
          <p:nvPr/>
        </p:nvSpPr>
        <p:spPr>
          <a:xfrm>
            <a:off x="8502203" y="4464546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5037A4-2D52-4273-A409-EA2A4C7EB828}"/>
              </a:ext>
            </a:extLst>
          </p:cNvPr>
          <p:cNvGrpSpPr/>
          <p:nvPr/>
        </p:nvGrpSpPr>
        <p:grpSpPr>
          <a:xfrm>
            <a:off x="-99094" y="-51737"/>
            <a:ext cx="9496425" cy="1123950"/>
            <a:chOff x="-95250" y="-28575"/>
            <a:chExt cx="9496425" cy="112395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081AA1D-5B3B-4789-97AA-4CED8145D2C4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9640E72-73B0-49B7-BD59-FBE816018CCA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Google Shape;91;p17">
            <a:extLst>
              <a:ext uri="{FF2B5EF4-FFF2-40B4-BE49-F238E27FC236}">
                <a16:creationId xmlns:a16="http://schemas.microsoft.com/office/drawing/2014/main" id="{B33E0738-EA13-4E6B-AA05-6205293E0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7856" y="62896"/>
            <a:ext cx="8520600" cy="895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CellID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: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Using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MCA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coordinates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with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other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dimensionality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reductions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.</a:t>
            </a:r>
            <a:endParaRPr b="1" dirty="0"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A183936-BC81-438F-AC3F-2998AFD7A947}"/>
              </a:ext>
            </a:extLst>
          </p:cNvPr>
          <p:cNvSpPr txBox="1">
            <a:spLocks/>
          </p:cNvSpPr>
          <p:nvPr/>
        </p:nvSpPr>
        <p:spPr>
          <a:xfrm>
            <a:off x="8591464" y="474876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chemeClr val="bg1"/>
                </a:solidFill>
                <a:latin typeface="Reem Kufi Regular" pitchFamily="2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" dirty="0">
                <a:solidFill>
                  <a:schemeClr val="tx1"/>
                </a:solidFill>
              </a:rPr>
              <a:t>68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0F11DBA-0E7A-4EA1-8865-757BE16E4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364" y="1348105"/>
            <a:ext cx="6882936" cy="391499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7D34030-AC8F-418C-87C6-C24A3050B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364" y="3543300"/>
            <a:ext cx="567928" cy="26035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16C090B-165B-4CFC-A31A-735DC8DB0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236" y="4837614"/>
            <a:ext cx="567928" cy="114300"/>
          </a:xfrm>
          <a:prstGeom prst="rect">
            <a:avLst/>
          </a:prstGeom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F36CE014-812C-418A-AD96-6317766B2581}"/>
              </a:ext>
            </a:extLst>
          </p:cNvPr>
          <p:cNvCxnSpPr/>
          <p:nvPr/>
        </p:nvCxnSpPr>
        <p:spPr>
          <a:xfrm>
            <a:off x="-419100" y="5263101"/>
            <a:ext cx="0" cy="32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796404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E59C3-C84F-4A5F-AF02-7D7EC268CC0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95308" y="4771926"/>
            <a:ext cx="548700" cy="393600"/>
          </a:xfrm>
        </p:spPr>
        <p:txBody>
          <a:bodyPr/>
          <a:lstStyle/>
          <a:p>
            <a:fld id="{00000000-1234-1234-1234-123412341234}" type="slidenum">
              <a:rPr lang="fr" smtClean="0"/>
              <a:pPr/>
              <a:t>82</a:t>
            </a:fld>
            <a:endParaRPr lang="fr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43B6D0-3DD6-45B3-9F3D-8C4A4BC7D23F}"/>
              </a:ext>
            </a:extLst>
          </p:cNvPr>
          <p:cNvSpPr/>
          <p:nvPr/>
        </p:nvSpPr>
        <p:spPr>
          <a:xfrm>
            <a:off x="8502203" y="4464546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5037A4-2D52-4273-A409-EA2A4C7EB828}"/>
              </a:ext>
            </a:extLst>
          </p:cNvPr>
          <p:cNvGrpSpPr/>
          <p:nvPr/>
        </p:nvGrpSpPr>
        <p:grpSpPr>
          <a:xfrm>
            <a:off x="-99094" y="-51737"/>
            <a:ext cx="9496425" cy="1123950"/>
            <a:chOff x="-95250" y="-28575"/>
            <a:chExt cx="9496425" cy="112395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081AA1D-5B3B-4789-97AA-4CED8145D2C4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9640E72-73B0-49B7-BD59-FBE816018CCA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Google Shape;91;p17">
            <a:extLst>
              <a:ext uri="{FF2B5EF4-FFF2-40B4-BE49-F238E27FC236}">
                <a16:creationId xmlns:a16="http://schemas.microsoft.com/office/drawing/2014/main" id="{B33E0738-EA13-4E6B-AA05-6205293E0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7856" y="62896"/>
            <a:ext cx="8520600" cy="895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CellID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: Benchmark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with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other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methods</a:t>
            </a:r>
            <a:endParaRPr b="1" dirty="0"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A183936-BC81-438F-AC3F-2998AFD7A947}"/>
              </a:ext>
            </a:extLst>
          </p:cNvPr>
          <p:cNvSpPr txBox="1">
            <a:spLocks/>
          </p:cNvSpPr>
          <p:nvPr/>
        </p:nvSpPr>
        <p:spPr>
          <a:xfrm>
            <a:off x="8591464" y="474876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chemeClr val="bg1"/>
                </a:solidFill>
                <a:latin typeface="Reem Kufi Regular" pitchFamily="2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" dirty="0">
                <a:solidFill>
                  <a:schemeClr val="tx1"/>
                </a:solidFill>
              </a:rPr>
              <a:t>69</a:t>
            </a:r>
          </a:p>
        </p:txBody>
      </p:sp>
      <p:sp>
        <p:nvSpPr>
          <p:cNvPr id="10" name="Google Shape;412;p39">
            <a:extLst>
              <a:ext uri="{FF2B5EF4-FFF2-40B4-BE49-F238E27FC236}">
                <a16:creationId xmlns:a16="http://schemas.microsoft.com/office/drawing/2014/main" id="{243A0238-D026-4639-9FEF-11D9AF3741AD}"/>
              </a:ext>
            </a:extLst>
          </p:cNvPr>
          <p:cNvSpPr txBox="1">
            <a:spLocks/>
          </p:cNvSpPr>
          <p:nvPr/>
        </p:nvSpPr>
        <p:spPr>
          <a:xfrm>
            <a:off x="132095" y="1204625"/>
            <a:ext cx="3860274" cy="979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1400" b="1" dirty="0">
                <a:solidFill>
                  <a:srgbClr val="000000"/>
                </a:solidFill>
              </a:rPr>
              <a:t>Reference Pancreatic Dataset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7" name="Google Shape;413;p39">
            <a:extLst>
              <a:ext uri="{FF2B5EF4-FFF2-40B4-BE49-F238E27FC236}">
                <a16:creationId xmlns:a16="http://schemas.microsoft.com/office/drawing/2014/main" id="{D1017C05-FA33-4EA5-A967-3E5332F862B8}"/>
              </a:ext>
            </a:extLst>
          </p:cNvPr>
          <p:cNvSpPr txBox="1">
            <a:spLocks/>
          </p:cNvSpPr>
          <p:nvPr/>
        </p:nvSpPr>
        <p:spPr>
          <a:xfrm>
            <a:off x="4446359" y="1849878"/>
            <a:ext cx="1657368" cy="323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1400" b="1" dirty="0">
                <a:solidFill>
                  <a:srgbClr val="000000"/>
                </a:solidFill>
              </a:rPr>
              <a:t>Target Pancreatic 1</a:t>
            </a:r>
          </a:p>
        </p:txBody>
      </p:sp>
      <p:sp>
        <p:nvSpPr>
          <p:cNvPr id="18" name="Google Shape;414;p39">
            <a:extLst>
              <a:ext uri="{FF2B5EF4-FFF2-40B4-BE49-F238E27FC236}">
                <a16:creationId xmlns:a16="http://schemas.microsoft.com/office/drawing/2014/main" id="{39F6C5ED-6A56-4340-933E-68D888F4BCAB}"/>
              </a:ext>
            </a:extLst>
          </p:cNvPr>
          <p:cNvSpPr txBox="1">
            <a:spLocks/>
          </p:cNvSpPr>
          <p:nvPr/>
        </p:nvSpPr>
        <p:spPr>
          <a:xfrm>
            <a:off x="6934096" y="1782650"/>
            <a:ext cx="1657368" cy="323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1400" b="1" dirty="0">
                <a:solidFill>
                  <a:srgbClr val="000000"/>
                </a:solidFill>
              </a:rPr>
              <a:t>Target Pancreatic 2</a:t>
            </a:r>
            <a:endParaRPr lang="en-GB" sz="1400" dirty="0">
              <a:solidFill>
                <a:srgbClr val="000000"/>
              </a:solidFill>
            </a:endParaRPr>
          </a:p>
        </p:txBody>
      </p:sp>
      <p:pic>
        <p:nvPicPr>
          <p:cNvPr id="19" name="Google Shape;415;p39">
            <a:extLst>
              <a:ext uri="{FF2B5EF4-FFF2-40B4-BE49-F238E27FC236}">
                <a16:creationId xmlns:a16="http://schemas.microsoft.com/office/drawing/2014/main" id="{D853A33D-DD3E-4F8B-91A7-5D99464B969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881" y="2159750"/>
            <a:ext cx="3045226" cy="2629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416;p39">
            <a:extLst>
              <a:ext uri="{FF2B5EF4-FFF2-40B4-BE49-F238E27FC236}">
                <a16:creationId xmlns:a16="http://schemas.microsoft.com/office/drawing/2014/main" id="{B048D70C-2AD3-4417-92C4-CEB8D4E4931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8369" y="2089650"/>
            <a:ext cx="3001920" cy="2629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417;p39">
            <a:extLst>
              <a:ext uri="{FF2B5EF4-FFF2-40B4-BE49-F238E27FC236}">
                <a16:creationId xmlns:a16="http://schemas.microsoft.com/office/drawing/2014/main" id="{54E45175-F65D-491D-A2EC-ADFF6B2CBB9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12456" y="2201498"/>
            <a:ext cx="1963458" cy="25020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044223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E59C3-C84F-4A5F-AF02-7D7EC268CC0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95308" y="4771926"/>
            <a:ext cx="548700" cy="393600"/>
          </a:xfrm>
        </p:spPr>
        <p:txBody>
          <a:bodyPr/>
          <a:lstStyle/>
          <a:p>
            <a:fld id="{00000000-1234-1234-1234-123412341234}" type="slidenum">
              <a:rPr lang="fr" smtClean="0"/>
              <a:pPr/>
              <a:t>83</a:t>
            </a:fld>
            <a:endParaRPr lang="fr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43B6D0-3DD6-45B3-9F3D-8C4A4BC7D23F}"/>
              </a:ext>
            </a:extLst>
          </p:cNvPr>
          <p:cNvSpPr/>
          <p:nvPr/>
        </p:nvSpPr>
        <p:spPr>
          <a:xfrm>
            <a:off x="8502203" y="4464546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5037A4-2D52-4273-A409-EA2A4C7EB828}"/>
              </a:ext>
            </a:extLst>
          </p:cNvPr>
          <p:cNvGrpSpPr/>
          <p:nvPr/>
        </p:nvGrpSpPr>
        <p:grpSpPr>
          <a:xfrm>
            <a:off x="-99094" y="-51737"/>
            <a:ext cx="9496425" cy="1123950"/>
            <a:chOff x="-95250" y="-28575"/>
            <a:chExt cx="9496425" cy="112395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081AA1D-5B3B-4789-97AA-4CED8145D2C4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9640E72-73B0-49B7-BD59-FBE816018CCA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Google Shape;91;p17">
            <a:extLst>
              <a:ext uri="{FF2B5EF4-FFF2-40B4-BE49-F238E27FC236}">
                <a16:creationId xmlns:a16="http://schemas.microsoft.com/office/drawing/2014/main" id="{B33E0738-EA13-4E6B-AA05-6205293E0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7856" y="62896"/>
            <a:ext cx="8520600" cy="895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CellID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: Benchmark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with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other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methods</a:t>
            </a:r>
            <a:endParaRPr b="1" dirty="0"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A183936-BC81-438F-AC3F-2998AFD7A947}"/>
              </a:ext>
            </a:extLst>
          </p:cNvPr>
          <p:cNvSpPr txBox="1">
            <a:spLocks/>
          </p:cNvSpPr>
          <p:nvPr/>
        </p:nvSpPr>
        <p:spPr>
          <a:xfrm>
            <a:off x="8591464" y="474876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chemeClr val="bg1"/>
                </a:solidFill>
                <a:latin typeface="Reem Kufi Regular" pitchFamily="2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" dirty="0">
                <a:solidFill>
                  <a:schemeClr val="tx1"/>
                </a:solidFill>
              </a:rPr>
              <a:t>70</a:t>
            </a:r>
          </a:p>
        </p:txBody>
      </p:sp>
      <p:pic>
        <p:nvPicPr>
          <p:cNvPr id="22" name="Google Shape;425;p40">
            <a:extLst>
              <a:ext uri="{FF2B5EF4-FFF2-40B4-BE49-F238E27FC236}">
                <a16:creationId xmlns:a16="http://schemas.microsoft.com/office/drawing/2014/main" id="{36D97A69-F1B4-4040-BD46-74A64781C31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31730" y="1628992"/>
            <a:ext cx="6940842" cy="2678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426;p40">
            <a:extLst>
              <a:ext uri="{FF2B5EF4-FFF2-40B4-BE49-F238E27FC236}">
                <a16:creationId xmlns:a16="http://schemas.microsoft.com/office/drawing/2014/main" id="{B1CAD495-2BFF-4B35-AE70-8B1DDDEABC7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4999" y="1628992"/>
            <a:ext cx="1638316" cy="30477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713596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E59C3-C84F-4A5F-AF02-7D7EC268CC0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95308" y="4771926"/>
            <a:ext cx="548700" cy="393600"/>
          </a:xfrm>
        </p:spPr>
        <p:txBody>
          <a:bodyPr/>
          <a:lstStyle/>
          <a:p>
            <a:fld id="{00000000-1234-1234-1234-123412341234}" type="slidenum">
              <a:rPr lang="fr" smtClean="0"/>
              <a:pPr/>
              <a:t>84</a:t>
            </a:fld>
            <a:endParaRPr lang="fr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43B6D0-3DD6-45B3-9F3D-8C4A4BC7D23F}"/>
              </a:ext>
            </a:extLst>
          </p:cNvPr>
          <p:cNvSpPr/>
          <p:nvPr/>
        </p:nvSpPr>
        <p:spPr>
          <a:xfrm>
            <a:off x="8502203" y="4464546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5037A4-2D52-4273-A409-EA2A4C7EB828}"/>
              </a:ext>
            </a:extLst>
          </p:cNvPr>
          <p:cNvGrpSpPr/>
          <p:nvPr/>
        </p:nvGrpSpPr>
        <p:grpSpPr>
          <a:xfrm>
            <a:off x="-99094" y="-51737"/>
            <a:ext cx="9496425" cy="1123950"/>
            <a:chOff x="-95250" y="-28575"/>
            <a:chExt cx="9496425" cy="112395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081AA1D-5B3B-4789-97AA-4CED8145D2C4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9640E72-73B0-49B7-BD59-FBE816018CCA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Google Shape;91;p17">
            <a:extLst>
              <a:ext uri="{FF2B5EF4-FFF2-40B4-BE49-F238E27FC236}">
                <a16:creationId xmlns:a16="http://schemas.microsoft.com/office/drawing/2014/main" id="{B33E0738-EA13-4E6B-AA05-6205293E0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7856" y="62896"/>
            <a:ext cx="8520600" cy="895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CellID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: Benchmark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with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other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methods</a:t>
            </a:r>
            <a:endParaRPr b="1" dirty="0"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A183936-BC81-438F-AC3F-2998AFD7A947}"/>
              </a:ext>
            </a:extLst>
          </p:cNvPr>
          <p:cNvSpPr txBox="1">
            <a:spLocks/>
          </p:cNvSpPr>
          <p:nvPr/>
        </p:nvSpPr>
        <p:spPr>
          <a:xfrm>
            <a:off x="8591464" y="474876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chemeClr val="bg1"/>
                </a:solidFill>
                <a:latin typeface="Reem Kufi Regular" pitchFamily="2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" dirty="0">
                <a:solidFill>
                  <a:schemeClr val="tx1"/>
                </a:solidFill>
              </a:rPr>
              <a:t>71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B8DE918-D51A-49EA-829E-8F3A6FF4C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67" y="1423188"/>
            <a:ext cx="8208542" cy="343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91373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E59C3-C84F-4A5F-AF02-7D7EC268CC0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95308" y="4771926"/>
            <a:ext cx="548700" cy="393600"/>
          </a:xfrm>
        </p:spPr>
        <p:txBody>
          <a:bodyPr/>
          <a:lstStyle/>
          <a:p>
            <a:fld id="{00000000-1234-1234-1234-123412341234}" type="slidenum">
              <a:rPr lang="fr" smtClean="0"/>
              <a:pPr/>
              <a:t>85</a:t>
            </a:fld>
            <a:endParaRPr lang="fr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43B6D0-3DD6-45B3-9F3D-8C4A4BC7D23F}"/>
              </a:ext>
            </a:extLst>
          </p:cNvPr>
          <p:cNvSpPr/>
          <p:nvPr/>
        </p:nvSpPr>
        <p:spPr>
          <a:xfrm>
            <a:off x="8502203" y="4464546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5037A4-2D52-4273-A409-EA2A4C7EB828}"/>
              </a:ext>
            </a:extLst>
          </p:cNvPr>
          <p:cNvGrpSpPr/>
          <p:nvPr/>
        </p:nvGrpSpPr>
        <p:grpSpPr>
          <a:xfrm>
            <a:off x="-99094" y="-51737"/>
            <a:ext cx="9496425" cy="1123950"/>
            <a:chOff x="-95250" y="-28575"/>
            <a:chExt cx="9496425" cy="112395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081AA1D-5B3B-4789-97AA-4CED8145D2C4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9640E72-73B0-49B7-BD59-FBE816018CCA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Google Shape;91;p17">
            <a:extLst>
              <a:ext uri="{FF2B5EF4-FFF2-40B4-BE49-F238E27FC236}">
                <a16:creationId xmlns:a16="http://schemas.microsoft.com/office/drawing/2014/main" id="{B33E0738-EA13-4E6B-AA05-6205293E0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7856" y="62896"/>
            <a:ext cx="8520600" cy="895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CellID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: Benchmark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with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other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methods</a:t>
            </a:r>
            <a:endParaRPr b="1" dirty="0"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A183936-BC81-438F-AC3F-2998AFD7A947}"/>
              </a:ext>
            </a:extLst>
          </p:cNvPr>
          <p:cNvSpPr txBox="1">
            <a:spLocks/>
          </p:cNvSpPr>
          <p:nvPr/>
        </p:nvSpPr>
        <p:spPr>
          <a:xfrm>
            <a:off x="8591464" y="474876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chemeClr val="bg1"/>
                </a:solidFill>
                <a:latin typeface="Reem Kufi Regular" pitchFamily="2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" dirty="0">
                <a:solidFill>
                  <a:schemeClr val="tx1"/>
                </a:solidFill>
              </a:rPr>
              <a:t>74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355D712-6229-45DD-99F3-EDF810B3B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4" y="1237654"/>
            <a:ext cx="8072438" cy="384295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5D8AF2D-8102-408C-A096-E47A6DE6C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56" y="2758578"/>
            <a:ext cx="329042" cy="55010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6651F14-143F-4655-9A4E-6085737B9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358" y="2781206"/>
            <a:ext cx="150425" cy="55010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EEBB1FE-8DE2-4C7A-9412-AC173DB6B707}"/>
              </a:ext>
            </a:extLst>
          </p:cNvPr>
          <p:cNvSpPr txBox="1"/>
          <p:nvPr/>
        </p:nvSpPr>
        <p:spPr>
          <a:xfrm rot="16200000">
            <a:off x="4206240" y="2897536"/>
            <a:ext cx="8162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Accuracy</a:t>
            </a:r>
            <a:endParaRPr lang="en-GB" sz="12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CE55840-A976-46F1-A609-6CC3C830AD64}"/>
              </a:ext>
            </a:extLst>
          </p:cNvPr>
          <p:cNvSpPr txBox="1"/>
          <p:nvPr/>
        </p:nvSpPr>
        <p:spPr>
          <a:xfrm rot="16200000">
            <a:off x="114843" y="2810545"/>
            <a:ext cx="8162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Accuracy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79691093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E59C3-C84F-4A5F-AF02-7D7EC268CC0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95308" y="4771926"/>
            <a:ext cx="548700" cy="393600"/>
          </a:xfrm>
        </p:spPr>
        <p:txBody>
          <a:bodyPr/>
          <a:lstStyle/>
          <a:p>
            <a:fld id="{00000000-1234-1234-1234-123412341234}" type="slidenum">
              <a:rPr lang="fr" smtClean="0"/>
              <a:pPr/>
              <a:t>86</a:t>
            </a:fld>
            <a:endParaRPr lang="fr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43B6D0-3DD6-45B3-9F3D-8C4A4BC7D23F}"/>
              </a:ext>
            </a:extLst>
          </p:cNvPr>
          <p:cNvSpPr/>
          <p:nvPr/>
        </p:nvSpPr>
        <p:spPr>
          <a:xfrm>
            <a:off x="8502203" y="4464546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5037A4-2D52-4273-A409-EA2A4C7EB828}"/>
              </a:ext>
            </a:extLst>
          </p:cNvPr>
          <p:cNvGrpSpPr/>
          <p:nvPr/>
        </p:nvGrpSpPr>
        <p:grpSpPr>
          <a:xfrm>
            <a:off x="-99094" y="-51737"/>
            <a:ext cx="9496425" cy="1123950"/>
            <a:chOff x="-95250" y="-28575"/>
            <a:chExt cx="9496425" cy="112395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081AA1D-5B3B-4789-97AA-4CED8145D2C4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9640E72-73B0-49B7-BD59-FBE816018CCA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Google Shape;91;p17">
            <a:extLst>
              <a:ext uri="{FF2B5EF4-FFF2-40B4-BE49-F238E27FC236}">
                <a16:creationId xmlns:a16="http://schemas.microsoft.com/office/drawing/2014/main" id="{B33E0738-EA13-4E6B-AA05-6205293E0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7856" y="62896"/>
            <a:ext cx="8520600" cy="895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CellID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: Benchmark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with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other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methods</a:t>
            </a:r>
            <a:endParaRPr b="1" dirty="0"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A183936-BC81-438F-AC3F-2998AFD7A947}"/>
              </a:ext>
            </a:extLst>
          </p:cNvPr>
          <p:cNvSpPr txBox="1">
            <a:spLocks/>
          </p:cNvSpPr>
          <p:nvPr/>
        </p:nvSpPr>
        <p:spPr>
          <a:xfrm>
            <a:off x="8591464" y="474876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chemeClr val="bg1"/>
                </a:solidFill>
                <a:latin typeface="Reem Kufi Regular" pitchFamily="2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" dirty="0">
                <a:solidFill>
                  <a:schemeClr val="tx1"/>
                </a:solidFill>
              </a:rPr>
              <a:t>72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35F39A7-C8CB-4864-B52C-902FA3B33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304" y="2063950"/>
            <a:ext cx="4413536" cy="218094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6FAEADB-BE28-4ED2-93D7-F4FF8252A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582" y="2139754"/>
            <a:ext cx="3778232" cy="192352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99DE9AA-3BE0-4AAF-9A74-490CFEA99D56}"/>
              </a:ext>
            </a:extLst>
          </p:cNvPr>
          <p:cNvSpPr txBox="1"/>
          <p:nvPr/>
        </p:nvSpPr>
        <p:spPr>
          <a:xfrm>
            <a:off x="1503947" y="1618886"/>
            <a:ext cx="1317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Target Data 1</a:t>
            </a:r>
            <a:endParaRPr lang="en-GB" b="1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17EB9B7-8C78-4E58-BC5B-2A9548F3B646}"/>
              </a:ext>
            </a:extLst>
          </p:cNvPr>
          <p:cNvSpPr txBox="1"/>
          <p:nvPr/>
        </p:nvSpPr>
        <p:spPr>
          <a:xfrm>
            <a:off x="5963652" y="1618886"/>
            <a:ext cx="1317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Target Data 2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67425112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E59C3-C84F-4A5F-AF02-7D7EC268CC0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95308" y="4771926"/>
            <a:ext cx="548700" cy="393600"/>
          </a:xfrm>
        </p:spPr>
        <p:txBody>
          <a:bodyPr/>
          <a:lstStyle/>
          <a:p>
            <a:fld id="{00000000-1234-1234-1234-123412341234}" type="slidenum">
              <a:rPr lang="fr" smtClean="0"/>
              <a:pPr/>
              <a:t>87</a:t>
            </a:fld>
            <a:endParaRPr lang="fr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43B6D0-3DD6-45B3-9F3D-8C4A4BC7D23F}"/>
              </a:ext>
            </a:extLst>
          </p:cNvPr>
          <p:cNvSpPr/>
          <p:nvPr/>
        </p:nvSpPr>
        <p:spPr>
          <a:xfrm>
            <a:off x="8502203" y="4464546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5037A4-2D52-4273-A409-EA2A4C7EB828}"/>
              </a:ext>
            </a:extLst>
          </p:cNvPr>
          <p:cNvGrpSpPr/>
          <p:nvPr/>
        </p:nvGrpSpPr>
        <p:grpSpPr>
          <a:xfrm>
            <a:off x="-99094" y="-51737"/>
            <a:ext cx="9496425" cy="1123950"/>
            <a:chOff x="-95250" y="-28575"/>
            <a:chExt cx="9496425" cy="112395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081AA1D-5B3B-4789-97AA-4CED8145D2C4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9640E72-73B0-49B7-BD59-FBE816018CCA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Google Shape;91;p17">
            <a:extLst>
              <a:ext uri="{FF2B5EF4-FFF2-40B4-BE49-F238E27FC236}">
                <a16:creationId xmlns:a16="http://schemas.microsoft.com/office/drawing/2014/main" id="{B33E0738-EA13-4E6B-AA05-6205293E0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7856" y="62896"/>
            <a:ext cx="8520600" cy="895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CellID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: Benchmark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with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other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methods</a:t>
            </a:r>
            <a:endParaRPr b="1" dirty="0"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A183936-BC81-438F-AC3F-2998AFD7A947}"/>
              </a:ext>
            </a:extLst>
          </p:cNvPr>
          <p:cNvSpPr txBox="1">
            <a:spLocks/>
          </p:cNvSpPr>
          <p:nvPr/>
        </p:nvSpPr>
        <p:spPr>
          <a:xfrm>
            <a:off x="8591464" y="474876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chemeClr val="bg1"/>
                </a:solidFill>
                <a:latin typeface="Reem Kufi Regular" pitchFamily="2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" dirty="0">
                <a:solidFill>
                  <a:schemeClr val="tx1"/>
                </a:solidFill>
              </a:rPr>
              <a:t>73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56BD1A7-74D3-4D69-BB22-07143B89D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35" y="1850019"/>
            <a:ext cx="4600086" cy="249362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117A1E9-120A-47FC-BC1C-3BA82D2CC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015" y="1855621"/>
            <a:ext cx="4450752" cy="2458548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A6E1D8DA-D0E2-474F-9C32-CE392A33F4E2}"/>
              </a:ext>
            </a:extLst>
          </p:cNvPr>
          <p:cNvSpPr txBox="1"/>
          <p:nvPr/>
        </p:nvSpPr>
        <p:spPr>
          <a:xfrm>
            <a:off x="1792707" y="1510598"/>
            <a:ext cx="1317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Target Data 1</a:t>
            </a:r>
            <a:endParaRPr lang="en-GB" b="1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8E5F204-5D82-4CC5-A808-431C08CFADAE}"/>
              </a:ext>
            </a:extLst>
          </p:cNvPr>
          <p:cNvSpPr txBox="1"/>
          <p:nvPr/>
        </p:nvSpPr>
        <p:spPr>
          <a:xfrm>
            <a:off x="6228348" y="1510598"/>
            <a:ext cx="1317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Target Data 2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5174069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E59C3-C84F-4A5F-AF02-7D7EC268CC0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95308" y="4771926"/>
            <a:ext cx="548700" cy="393600"/>
          </a:xfrm>
        </p:spPr>
        <p:txBody>
          <a:bodyPr/>
          <a:lstStyle/>
          <a:p>
            <a:fld id="{00000000-1234-1234-1234-123412341234}" type="slidenum">
              <a:rPr lang="fr" smtClean="0"/>
              <a:pPr/>
              <a:t>88</a:t>
            </a:fld>
            <a:endParaRPr lang="fr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43B6D0-3DD6-45B3-9F3D-8C4A4BC7D23F}"/>
              </a:ext>
            </a:extLst>
          </p:cNvPr>
          <p:cNvSpPr/>
          <p:nvPr/>
        </p:nvSpPr>
        <p:spPr>
          <a:xfrm>
            <a:off x="8502203" y="4464546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5037A4-2D52-4273-A409-EA2A4C7EB828}"/>
              </a:ext>
            </a:extLst>
          </p:cNvPr>
          <p:cNvGrpSpPr/>
          <p:nvPr/>
        </p:nvGrpSpPr>
        <p:grpSpPr>
          <a:xfrm>
            <a:off x="-99094" y="-51737"/>
            <a:ext cx="9496425" cy="1123950"/>
            <a:chOff x="-95250" y="-28575"/>
            <a:chExt cx="9496425" cy="112395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081AA1D-5B3B-4789-97AA-4CED8145D2C4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9640E72-73B0-49B7-BD59-FBE816018CCA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Google Shape;91;p17">
            <a:extLst>
              <a:ext uri="{FF2B5EF4-FFF2-40B4-BE49-F238E27FC236}">
                <a16:creationId xmlns:a16="http://schemas.microsoft.com/office/drawing/2014/main" id="{B33E0738-EA13-4E6B-AA05-6205293E0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7856" y="62896"/>
            <a:ext cx="8520600" cy="895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CellID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: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Pancreatic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cellsBenchmark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with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other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methods</a:t>
            </a:r>
            <a:endParaRPr b="1" dirty="0"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A183936-BC81-438F-AC3F-2998AFD7A947}"/>
              </a:ext>
            </a:extLst>
          </p:cNvPr>
          <p:cNvSpPr txBox="1">
            <a:spLocks/>
          </p:cNvSpPr>
          <p:nvPr/>
        </p:nvSpPr>
        <p:spPr>
          <a:xfrm>
            <a:off x="8591464" y="474876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chemeClr val="bg1"/>
                </a:solidFill>
                <a:latin typeface="Reem Kufi Regular" pitchFamily="2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" dirty="0">
                <a:solidFill>
                  <a:schemeClr val="tx1"/>
                </a:solidFill>
              </a:rPr>
              <a:t>75</a:t>
            </a:r>
          </a:p>
        </p:txBody>
      </p:sp>
      <p:sp>
        <p:nvSpPr>
          <p:cNvPr id="23" name="Google Shape;486;p47">
            <a:extLst>
              <a:ext uri="{FF2B5EF4-FFF2-40B4-BE49-F238E27FC236}">
                <a16:creationId xmlns:a16="http://schemas.microsoft.com/office/drawing/2014/main" id="{00415C90-0E50-40FC-8E80-0EB7CADF8773}"/>
              </a:ext>
            </a:extLst>
          </p:cNvPr>
          <p:cNvSpPr txBox="1"/>
          <p:nvPr/>
        </p:nvSpPr>
        <p:spPr>
          <a:xfrm>
            <a:off x="315544" y="908595"/>
            <a:ext cx="1412878" cy="185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tx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Instead of using cell types gene set, pathways describing biological functions can also be used.</a:t>
            </a:r>
            <a:endParaRPr sz="1200" b="1" dirty="0">
              <a:solidFill>
                <a:schemeClr val="tx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200" b="1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Here we </a:t>
            </a:r>
            <a:r>
              <a:rPr lang="en-GB" sz="1200" b="1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show the top pathways for each cell type in the reference data set.</a:t>
            </a:r>
            <a:endParaRPr sz="1200" b="1" dirty="0">
              <a:solidFill>
                <a:schemeClr val="tx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" name="Google Shape;488;p47">
            <a:extLst>
              <a:ext uri="{FF2B5EF4-FFF2-40B4-BE49-F238E27FC236}">
                <a16:creationId xmlns:a16="http://schemas.microsoft.com/office/drawing/2014/main" id="{156CC1A1-14C6-4236-93B0-EF946DC67899}"/>
              </a:ext>
            </a:extLst>
          </p:cNvPr>
          <p:cNvSpPr txBox="1"/>
          <p:nvPr/>
        </p:nvSpPr>
        <p:spPr>
          <a:xfrm>
            <a:off x="4876394" y="2312015"/>
            <a:ext cx="49436" cy="375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9EA6E80-4558-4094-8660-A2D507FA8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359" y="1136024"/>
            <a:ext cx="7346372" cy="341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77135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E59C3-C84F-4A5F-AF02-7D7EC268CC0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95308" y="4771926"/>
            <a:ext cx="548700" cy="393600"/>
          </a:xfrm>
        </p:spPr>
        <p:txBody>
          <a:bodyPr/>
          <a:lstStyle/>
          <a:p>
            <a:fld id="{00000000-1234-1234-1234-123412341234}" type="slidenum">
              <a:rPr lang="fr" smtClean="0"/>
              <a:pPr/>
              <a:t>89</a:t>
            </a:fld>
            <a:endParaRPr lang="fr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43B6D0-3DD6-45B3-9F3D-8C4A4BC7D23F}"/>
              </a:ext>
            </a:extLst>
          </p:cNvPr>
          <p:cNvSpPr/>
          <p:nvPr/>
        </p:nvSpPr>
        <p:spPr>
          <a:xfrm>
            <a:off x="8502203" y="4464546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5037A4-2D52-4273-A409-EA2A4C7EB828}"/>
              </a:ext>
            </a:extLst>
          </p:cNvPr>
          <p:cNvGrpSpPr/>
          <p:nvPr/>
        </p:nvGrpSpPr>
        <p:grpSpPr>
          <a:xfrm>
            <a:off x="-99094" y="-51737"/>
            <a:ext cx="9496425" cy="1123950"/>
            <a:chOff x="-95250" y="-28575"/>
            <a:chExt cx="9496425" cy="112395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081AA1D-5B3B-4789-97AA-4CED8145D2C4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9640E72-73B0-49B7-BD59-FBE816018CCA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Google Shape;91;p17">
            <a:extLst>
              <a:ext uri="{FF2B5EF4-FFF2-40B4-BE49-F238E27FC236}">
                <a16:creationId xmlns:a16="http://schemas.microsoft.com/office/drawing/2014/main" id="{B33E0738-EA13-4E6B-AA05-6205293E0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7856" y="62896"/>
            <a:ext cx="8520600" cy="895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CellID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: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Pancreatic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cellsBenchmark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with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other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methods</a:t>
            </a:r>
            <a:endParaRPr b="1" dirty="0"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A183936-BC81-438F-AC3F-2998AFD7A947}"/>
              </a:ext>
            </a:extLst>
          </p:cNvPr>
          <p:cNvSpPr txBox="1">
            <a:spLocks/>
          </p:cNvSpPr>
          <p:nvPr/>
        </p:nvSpPr>
        <p:spPr>
          <a:xfrm>
            <a:off x="8591464" y="474876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chemeClr val="bg1"/>
                </a:solidFill>
                <a:latin typeface="Reem Kufi Regular" pitchFamily="2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" dirty="0">
                <a:solidFill>
                  <a:schemeClr val="tx1"/>
                </a:solidFill>
              </a:rPr>
              <a:t>76</a:t>
            </a:r>
          </a:p>
        </p:txBody>
      </p:sp>
      <p:sp>
        <p:nvSpPr>
          <p:cNvPr id="23" name="Google Shape;486;p47">
            <a:extLst>
              <a:ext uri="{FF2B5EF4-FFF2-40B4-BE49-F238E27FC236}">
                <a16:creationId xmlns:a16="http://schemas.microsoft.com/office/drawing/2014/main" id="{00415C90-0E50-40FC-8E80-0EB7CADF8773}"/>
              </a:ext>
            </a:extLst>
          </p:cNvPr>
          <p:cNvSpPr txBox="1"/>
          <p:nvPr/>
        </p:nvSpPr>
        <p:spPr>
          <a:xfrm>
            <a:off x="307856" y="1518917"/>
            <a:ext cx="2468271" cy="2498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tx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Instead of using cell types gene set, pathways describing biological functions can also be used.</a:t>
            </a:r>
            <a:endParaRPr sz="1200" b="1" dirty="0">
              <a:solidFill>
                <a:schemeClr val="tx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200" b="1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Here we </a:t>
            </a:r>
            <a:r>
              <a:rPr lang="en-GB" sz="1200" b="1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show the top pathways for </a:t>
            </a:r>
            <a:r>
              <a:rPr lang="en-GB" sz="1200" b="1" dirty="0" err="1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schwann</a:t>
            </a:r>
            <a:r>
              <a:rPr lang="en-GB" sz="1200" b="1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 cells in the reference data set.</a:t>
            </a:r>
            <a:endParaRPr sz="1200" b="1" dirty="0">
              <a:solidFill>
                <a:schemeClr val="tx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" name="Google Shape;488;p47">
            <a:extLst>
              <a:ext uri="{FF2B5EF4-FFF2-40B4-BE49-F238E27FC236}">
                <a16:creationId xmlns:a16="http://schemas.microsoft.com/office/drawing/2014/main" id="{156CC1A1-14C6-4236-93B0-EF946DC67899}"/>
              </a:ext>
            </a:extLst>
          </p:cNvPr>
          <p:cNvSpPr txBox="1"/>
          <p:nvPr/>
        </p:nvSpPr>
        <p:spPr>
          <a:xfrm>
            <a:off x="4876394" y="2312015"/>
            <a:ext cx="49436" cy="375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" name="Google Shape;489;p47">
            <a:extLst>
              <a:ext uri="{FF2B5EF4-FFF2-40B4-BE49-F238E27FC236}">
                <a16:creationId xmlns:a16="http://schemas.microsoft.com/office/drawing/2014/main" id="{6C8B3170-931A-4783-B536-ADA6E4E7EB6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55323" y="1485092"/>
            <a:ext cx="5873133" cy="2498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7467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5EB1123-B796-4D37-99B5-7D4B87AA2BD9}"/>
              </a:ext>
            </a:extLst>
          </p:cNvPr>
          <p:cNvSpPr/>
          <p:nvPr/>
        </p:nvSpPr>
        <p:spPr>
          <a:xfrm>
            <a:off x="8506047" y="4465674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07052A9-17B1-4EA8-9037-627874AD5425}"/>
              </a:ext>
            </a:extLst>
          </p:cNvPr>
          <p:cNvGrpSpPr/>
          <p:nvPr/>
        </p:nvGrpSpPr>
        <p:grpSpPr>
          <a:xfrm>
            <a:off x="-95250" y="-222212"/>
            <a:ext cx="9496425" cy="1123950"/>
            <a:chOff x="-95250" y="-28575"/>
            <a:chExt cx="9496425" cy="1123950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DC4E82E-390C-49E0-AF9E-63275743178C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8F3A746F-8EC0-4C8A-AEE9-F9C44F404F84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244006" y="9741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The Wonder of Single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Cell</a:t>
            </a:r>
            <a:r>
              <a:rPr lang="fr-FR" b="1" dirty="0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: </a:t>
            </a:r>
            <a:r>
              <a:rPr lang="fr-FR" b="1" dirty="0" err="1">
                <a:solidFill>
                  <a:schemeClr val="bg1"/>
                </a:solidFill>
                <a:latin typeface="Reem Kufi Regular" pitchFamily="2"/>
                <a:ea typeface="Roboto"/>
                <a:cs typeface="Roboto"/>
                <a:sym typeface="Roboto"/>
              </a:rPr>
              <a:t>Resolution</a:t>
            </a:r>
            <a:endParaRPr b="1" dirty="0">
              <a:solidFill>
                <a:schemeClr val="bg1"/>
              </a:solidFill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A964D-B29C-496B-B668-491CEC7107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fr" dirty="0"/>
              <a:t>7</a:t>
            </a:r>
          </a:p>
        </p:txBody>
      </p:sp>
      <p:pic>
        <p:nvPicPr>
          <p:cNvPr id="9218" name="Picture 2" descr="https://lh5.googleusercontent.com/q81_vJ3NT0yP-4QdmSKSq4T7gB3gFZv-kOqW_6hchdgOD7m-1jnx-5EAMRXPI4eOyAeXOOrYEebS4ioVDMF43S7uf3brlT2UWNz54AalEc-mRm6V8xttSCYAdBaEqlKTsuUiVIADbQ4">
            <a:extLst>
              <a:ext uri="{FF2B5EF4-FFF2-40B4-BE49-F238E27FC236}">
                <a16:creationId xmlns:a16="http://schemas.microsoft.com/office/drawing/2014/main" id="{5A4F1BB8-A06F-4442-A5AF-39A87B706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" y="1213219"/>
            <a:ext cx="7282896" cy="329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C750BF3-AC47-4703-8EDB-42A2A3E22A21}"/>
              </a:ext>
            </a:extLst>
          </p:cNvPr>
          <p:cNvSpPr/>
          <p:nvPr/>
        </p:nvSpPr>
        <p:spPr>
          <a:xfrm>
            <a:off x="2042160" y="443020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2400"/>
              </a:spcBef>
              <a:spcAft>
                <a:spcPts val="600"/>
              </a:spcAft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Exponential scaling of single-cell RNA-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seq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in the last decade, Svenson et al 2017</a:t>
            </a:r>
            <a:endParaRPr lang="en-GB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77541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E59C3-C84F-4A5F-AF02-7D7EC268CC0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95308" y="4771926"/>
            <a:ext cx="548700" cy="393600"/>
          </a:xfrm>
        </p:spPr>
        <p:txBody>
          <a:bodyPr/>
          <a:lstStyle/>
          <a:p>
            <a:fld id="{00000000-1234-1234-1234-123412341234}" type="slidenum">
              <a:rPr lang="fr" smtClean="0"/>
              <a:pPr/>
              <a:t>90</a:t>
            </a:fld>
            <a:endParaRPr lang="fr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43B6D0-3DD6-45B3-9F3D-8C4A4BC7D23F}"/>
              </a:ext>
            </a:extLst>
          </p:cNvPr>
          <p:cNvSpPr/>
          <p:nvPr/>
        </p:nvSpPr>
        <p:spPr>
          <a:xfrm>
            <a:off x="8502203" y="4464546"/>
            <a:ext cx="669851" cy="723014"/>
          </a:xfrm>
          <a:custGeom>
            <a:avLst/>
            <a:gdLst>
              <a:gd name="connsiteX0" fmla="*/ 659218 w 669851"/>
              <a:gd name="connsiteY0" fmla="*/ 0 h 723014"/>
              <a:gd name="connsiteX1" fmla="*/ 669851 w 669851"/>
              <a:gd name="connsiteY1" fmla="*/ 723014 h 723014"/>
              <a:gd name="connsiteX2" fmla="*/ 0 w 669851"/>
              <a:gd name="connsiteY2" fmla="*/ 723014 h 723014"/>
              <a:gd name="connsiteX3" fmla="*/ 659218 w 669851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723014">
                <a:moveTo>
                  <a:pt x="659218" y="0"/>
                </a:moveTo>
                <a:lnTo>
                  <a:pt x="669851" y="723014"/>
                </a:lnTo>
                <a:lnTo>
                  <a:pt x="0" y="723014"/>
                </a:lnTo>
                <a:lnTo>
                  <a:pt x="659218" y="0"/>
                </a:lnTo>
                <a:close/>
              </a:path>
            </a:pathLst>
          </a:cu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5037A4-2D52-4273-A409-EA2A4C7EB828}"/>
              </a:ext>
            </a:extLst>
          </p:cNvPr>
          <p:cNvGrpSpPr/>
          <p:nvPr/>
        </p:nvGrpSpPr>
        <p:grpSpPr>
          <a:xfrm>
            <a:off x="-99094" y="-51737"/>
            <a:ext cx="9496425" cy="1123950"/>
            <a:chOff x="-95250" y="-28575"/>
            <a:chExt cx="9496425" cy="112395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081AA1D-5B3B-4789-97AA-4CED8145D2C4}"/>
                </a:ext>
              </a:extLst>
            </p:cNvPr>
            <p:cNvSpPr/>
            <p:nvPr/>
          </p:nvSpPr>
          <p:spPr>
            <a:xfrm>
              <a:off x="-95250" y="457200"/>
              <a:ext cx="9496425" cy="638175"/>
            </a:xfrm>
            <a:custGeom>
              <a:avLst/>
              <a:gdLst>
                <a:gd name="connsiteX0" fmla="*/ 57150 w 9496425"/>
                <a:gd name="connsiteY0" fmla="*/ 638175 h 638175"/>
                <a:gd name="connsiteX1" fmla="*/ 9467850 w 9496425"/>
                <a:gd name="connsiteY1" fmla="*/ 485775 h 638175"/>
                <a:gd name="connsiteX2" fmla="*/ 9496425 w 9496425"/>
                <a:gd name="connsiteY2" fmla="*/ 0 h 638175"/>
                <a:gd name="connsiteX3" fmla="*/ 0 w 9496425"/>
                <a:gd name="connsiteY3" fmla="*/ 371475 h 638175"/>
                <a:gd name="connsiteX4" fmla="*/ 57150 w 9496425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6425" h="638175">
                  <a:moveTo>
                    <a:pt x="57150" y="638175"/>
                  </a:moveTo>
                  <a:lnTo>
                    <a:pt x="9467850" y="485775"/>
                  </a:lnTo>
                  <a:lnTo>
                    <a:pt x="9496425" y="0"/>
                  </a:lnTo>
                  <a:lnTo>
                    <a:pt x="0" y="371475"/>
                  </a:lnTo>
                  <a:lnTo>
                    <a:pt x="57150" y="638175"/>
                  </a:lnTo>
                  <a:close/>
                </a:path>
              </a:pathLst>
            </a:cu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9640E72-73B0-49B7-BD59-FBE816018CCA}"/>
                </a:ext>
              </a:extLst>
            </p:cNvPr>
            <p:cNvSpPr/>
            <p:nvPr/>
          </p:nvSpPr>
          <p:spPr>
            <a:xfrm>
              <a:off x="-19050" y="-28575"/>
              <a:ext cx="9191625" cy="1028700"/>
            </a:xfrm>
            <a:custGeom>
              <a:avLst/>
              <a:gdLst>
                <a:gd name="connsiteX0" fmla="*/ 0 w 9191625"/>
                <a:gd name="connsiteY0" fmla="*/ 9525 h 1028700"/>
                <a:gd name="connsiteX1" fmla="*/ 9525 w 9191625"/>
                <a:gd name="connsiteY1" fmla="*/ 1028700 h 1028700"/>
                <a:gd name="connsiteX2" fmla="*/ 9182100 w 9191625"/>
                <a:gd name="connsiteY2" fmla="*/ 666750 h 1028700"/>
                <a:gd name="connsiteX3" fmla="*/ 9191625 w 9191625"/>
                <a:gd name="connsiteY3" fmla="*/ 0 h 1028700"/>
                <a:gd name="connsiteX4" fmla="*/ 0 w 9191625"/>
                <a:gd name="connsiteY4" fmla="*/ 9525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25" h="1028700">
                  <a:moveTo>
                    <a:pt x="0" y="9525"/>
                  </a:moveTo>
                  <a:lnTo>
                    <a:pt x="9525" y="1028700"/>
                  </a:lnTo>
                  <a:lnTo>
                    <a:pt x="9182100" y="666750"/>
                  </a:lnTo>
                  <a:lnTo>
                    <a:pt x="9191625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Google Shape;91;p17">
            <a:extLst>
              <a:ext uri="{FF2B5EF4-FFF2-40B4-BE49-F238E27FC236}">
                <a16:creationId xmlns:a16="http://schemas.microsoft.com/office/drawing/2014/main" id="{B33E0738-EA13-4E6B-AA05-6205293E0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7856" y="62896"/>
            <a:ext cx="8520600" cy="895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CellID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: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Features</a:t>
            </a:r>
            <a:r>
              <a:rPr lang="fr-FR" b="1" dirty="0">
                <a:latin typeface="Reem Kufi Regular" pitchFamily="2"/>
                <a:ea typeface="Roboto"/>
                <a:cs typeface="Roboto"/>
                <a:sym typeface="Roboto"/>
              </a:rPr>
              <a:t> and </a:t>
            </a:r>
            <a:r>
              <a:rPr lang="fr-FR" b="1" dirty="0" err="1">
                <a:latin typeface="Reem Kufi Regular" pitchFamily="2"/>
                <a:ea typeface="Roboto"/>
                <a:cs typeface="Roboto"/>
                <a:sym typeface="Roboto"/>
              </a:rPr>
              <a:t>Availability</a:t>
            </a:r>
            <a:endParaRPr b="1" dirty="0"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A183936-BC81-438F-AC3F-2998AFD7A947}"/>
              </a:ext>
            </a:extLst>
          </p:cNvPr>
          <p:cNvSpPr txBox="1">
            <a:spLocks/>
          </p:cNvSpPr>
          <p:nvPr/>
        </p:nvSpPr>
        <p:spPr>
          <a:xfrm>
            <a:off x="8591464" y="474876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chemeClr val="bg1"/>
                </a:solidFill>
                <a:latin typeface="Reem Kufi Regular" pitchFamily="2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" dirty="0">
                <a:solidFill>
                  <a:schemeClr val="tx1"/>
                </a:solidFill>
              </a:rPr>
              <a:t>76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F7A51CB-7B06-4523-85DC-0C1212CF1FFD}"/>
              </a:ext>
            </a:extLst>
          </p:cNvPr>
          <p:cNvSpPr txBox="1"/>
          <p:nvPr/>
        </p:nvSpPr>
        <p:spPr>
          <a:xfrm>
            <a:off x="1200150" y="1725930"/>
            <a:ext cx="640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/>
              <a:t>Unbiased</a:t>
            </a:r>
            <a:r>
              <a:rPr lang="fr-FR" b="1" dirty="0"/>
              <a:t> extraction of </a:t>
            </a:r>
            <a:r>
              <a:rPr lang="fr-FR" b="1" dirty="0" err="1"/>
              <a:t>gene</a:t>
            </a:r>
            <a:r>
              <a:rPr lang="fr-FR" b="1" dirty="0"/>
              <a:t> set per </a:t>
            </a:r>
            <a:r>
              <a:rPr lang="fr-FR" b="1" dirty="0" err="1"/>
              <a:t>cell</a:t>
            </a:r>
            <a:r>
              <a:rPr lang="fr-FR" b="1" dirty="0"/>
              <a:t> or per group.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Test a collection of </a:t>
            </a:r>
            <a:r>
              <a:rPr lang="fr-FR" b="1" dirty="0" err="1"/>
              <a:t>pathways</a:t>
            </a:r>
            <a:r>
              <a:rPr lang="fr-FR" b="1" dirty="0"/>
              <a:t> or </a:t>
            </a:r>
            <a:r>
              <a:rPr lang="fr-FR" b="1" dirty="0" err="1"/>
              <a:t>any</a:t>
            </a:r>
            <a:r>
              <a:rPr lang="fr-FR" b="1" dirty="0"/>
              <a:t> </a:t>
            </a:r>
            <a:r>
              <a:rPr lang="fr-FR" b="1" dirty="0" err="1"/>
              <a:t>gene</a:t>
            </a:r>
            <a:r>
              <a:rPr lang="fr-FR" b="1" dirty="0"/>
              <a:t> set on 10000 </a:t>
            </a:r>
            <a:r>
              <a:rPr lang="fr-FR" b="1" dirty="0" err="1"/>
              <a:t>cells</a:t>
            </a:r>
            <a:r>
              <a:rPr lang="fr-FR" b="1" dirty="0"/>
              <a:t> in </a:t>
            </a:r>
            <a:r>
              <a:rPr lang="fr-FR" b="1" dirty="0" err="1"/>
              <a:t>approximatively</a:t>
            </a:r>
            <a:r>
              <a:rPr lang="fr-FR" b="1" dirty="0"/>
              <a:t> 5 minutes.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Usable </a:t>
            </a:r>
            <a:r>
              <a:rPr lang="fr-FR" b="1" dirty="0" err="1"/>
              <a:t>directly</a:t>
            </a:r>
            <a:r>
              <a:rPr lang="fr-FR" b="1" dirty="0"/>
              <a:t> </a:t>
            </a:r>
            <a:r>
              <a:rPr lang="fr-FR" b="1" dirty="0" err="1"/>
              <a:t>with</a:t>
            </a:r>
            <a:r>
              <a:rPr lang="fr-FR" b="1" dirty="0"/>
              <a:t> Seurat or </a:t>
            </a:r>
            <a:r>
              <a:rPr lang="fr-FR" b="1" dirty="0" err="1"/>
              <a:t>SingleCellExperiment</a:t>
            </a:r>
            <a:r>
              <a:rPr lang="fr-FR" b="1" dirty="0"/>
              <a:t> Object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Integrated </a:t>
            </a:r>
            <a:r>
              <a:rPr lang="fr-FR" b="1" dirty="0" err="1"/>
              <a:t>Shiny</a:t>
            </a:r>
            <a:r>
              <a:rPr lang="fr-FR" b="1" dirty="0"/>
              <a:t> App for visualisation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Open source package and </a:t>
            </a:r>
            <a:r>
              <a:rPr lang="fr-FR" b="1" dirty="0" err="1"/>
              <a:t>preprint</a:t>
            </a:r>
            <a:r>
              <a:rPr lang="fr-FR" b="1" dirty="0"/>
              <a:t> </a:t>
            </a:r>
            <a:r>
              <a:rPr lang="fr-FR" b="1" dirty="0" err="1"/>
              <a:t>will</a:t>
            </a:r>
            <a:r>
              <a:rPr lang="fr-FR" b="1" dirty="0"/>
              <a:t> </a:t>
            </a:r>
            <a:r>
              <a:rPr lang="fr-FR" b="1" dirty="0" err="1"/>
              <a:t>be</a:t>
            </a:r>
            <a:r>
              <a:rPr lang="fr-FR" b="1" dirty="0"/>
              <a:t> </a:t>
            </a:r>
            <a:r>
              <a:rPr lang="fr-FR" b="1" dirty="0" err="1"/>
              <a:t>released</a:t>
            </a:r>
            <a:r>
              <a:rPr lang="fr-FR" b="1" dirty="0"/>
              <a:t> end August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20448861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C500B720-DD4F-4A88-BEF4-AC095F125887}"/>
              </a:ext>
            </a:extLst>
          </p:cNvPr>
          <p:cNvSpPr/>
          <p:nvPr/>
        </p:nvSpPr>
        <p:spPr>
          <a:xfrm>
            <a:off x="4156543" y="2662094"/>
            <a:ext cx="5067759" cy="2519276"/>
          </a:xfrm>
          <a:prstGeom prst="rect">
            <a:avLst/>
          </a:prstGeom>
          <a:blipFill>
            <a:blip r:embed="rId2">
              <a:alphaModFix amt="3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6000" contrast="49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  <a:effectLst>
            <a:softEdge rad="292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F7BFD20-5FAF-4B11-B574-33167C79FE75}"/>
              </a:ext>
            </a:extLst>
          </p:cNvPr>
          <p:cNvGrpSpPr/>
          <p:nvPr/>
        </p:nvGrpSpPr>
        <p:grpSpPr>
          <a:xfrm>
            <a:off x="83805" y="790339"/>
            <a:ext cx="8557580" cy="2662190"/>
            <a:chOff x="83805" y="790339"/>
            <a:chExt cx="8557580" cy="2662190"/>
          </a:xfrm>
          <a:solidFill>
            <a:srgbClr val="0099CC">
              <a:alpha val="10000"/>
            </a:srgbClr>
          </a:solidFill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8188BD4-633C-40D3-8BF6-AE39794DAA19}"/>
                </a:ext>
              </a:extLst>
            </p:cNvPr>
            <p:cNvGrpSpPr/>
            <p:nvPr/>
          </p:nvGrpSpPr>
          <p:grpSpPr>
            <a:xfrm>
              <a:off x="83805" y="2121434"/>
              <a:ext cx="1331095" cy="1331095"/>
              <a:chOff x="142592" y="2375736"/>
              <a:chExt cx="1331095" cy="1331095"/>
            </a:xfrm>
            <a:grpFill/>
          </p:grpSpPr>
          <p:pic>
            <p:nvPicPr>
              <p:cNvPr id="24" name="Graphic 23" descr="Stethoscope">
                <a:extLst>
                  <a:ext uri="{FF2B5EF4-FFF2-40B4-BE49-F238E27FC236}">
                    <a16:creationId xmlns:a16="http://schemas.microsoft.com/office/drawing/2014/main" id="{A1A2DDAA-521C-4B29-9A8A-B763D87032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50939" y="2576963"/>
                <a:ext cx="914400" cy="914400"/>
              </a:xfrm>
              <a:prstGeom prst="rect">
                <a:avLst/>
              </a:prstGeom>
            </p:spPr>
          </p:pic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79218470-E32D-4ED8-A66C-A54302AD5FEA}"/>
                  </a:ext>
                </a:extLst>
              </p:cNvPr>
              <p:cNvSpPr/>
              <p:nvPr/>
            </p:nvSpPr>
            <p:spPr>
              <a:xfrm>
                <a:off x="142592" y="2375736"/>
                <a:ext cx="1331095" cy="1331095"/>
              </a:xfrm>
              <a:prstGeom prst="ellipse">
                <a:avLst/>
              </a:prstGeom>
              <a:grpFill/>
              <a:ln w="38100">
                <a:solidFill>
                  <a:srgbClr val="3366CC">
                    <a:alpha val="1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B9F0B3E-AAEF-4A5D-A75D-32B3D5306EEB}"/>
                </a:ext>
              </a:extLst>
            </p:cNvPr>
            <p:cNvGrpSpPr/>
            <p:nvPr/>
          </p:nvGrpSpPr>
          <p:grpSpPr>
            <a:xfrm>
              <a:off x="1980762" y="790339"/>
              <a:ext cx="1331095" cy="1331095"/>
              <a:chOff x="1371455" y="2257602"/>
              <a:chExt cx="1331095" cy="1331095"/>
            </a:xfrm>
            <a:grpFill/>
          </p:grpSpPr>
          <p:pic>
            <p:nvPicPr>
              <p:cNvPr id="22" name="Graphic 21" descr="DNA">
                <a:extLst>
                  <a:ext uri="{FF2B5EF4-FFF2-40B4-BE49-F238E27FC236}">
                    <a16:creationId xmlns:a16="http://schemas.microsoft.com/office/drawing/2014/main" id="{7BE68FB7-75B9-4551-8F94-2E32B0AF40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578143" y="2451375"/>
                <a:ext cx="914400" cy="914400"/>
              </a:xfrm>
              <a:prstGeom prst="rect">
                <a:avLst/>
              </a:prstGeom>
            </p:spPr>
          </p:pic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527E1E7-43CB-4948-86E3-D91DB923D5FC}"/>
                  </a:ext>
                </a:extLst>
              </p:cNvPr>
              <p:cNvSpPr/>
              <p:nvPr/>
            </p:nvSpPr>
            <p:spPr>
              <a:xfrm>
                <a:off x="1371455" y="2257602"/>
                <a:ext cx="1331095" cy="1331095"/>
              </a:xfrm>
              <a:prstGeom prst="ellipse">
                <a:avLst/>
              </a:prstGeom>
              <a:grpFill/>
              <a:ln w="38100">
                <a:solidFill>
                  <a:srgbClr val="3366CC">
                    <a:alpha val="1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FA36116-19E1-4B11-8F2A-B6D24AE08C45}"/>
                </a:ext>
              </a:extLst>
            </p:cNvPr>
            <p:cNvGrpSpPr/>
            <p:nvPr/>
          </p:nvGrpSpPr>
          <p:grpSpPr>
            <a:xfrm>
              <a:off x="4463452" y="1418271"/>
              <a:ext cx="1796607" cy="1796607"/>
              <a:chOff x="3364881" y="2212653"/>
              <a:chExt cx="1796607" cy="1796607"/>
            </a:xfrm>
            <a:grpFill/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EAB78E39-E822-41E1-BD07-49F849C79232}"/>
                  </a:ext>
                </a:extLst>
              </p:cNvPr>
              <p:cNvGrpSpPr/>
              <p:nvPr/>
            </p:nvGrpSpPr>
            <p:grpSpPr>
              <a:xfrm>
                <a:off x="3521969" y="2411211"/>
                <a:ext cx="1488928" cy="1488928"/>
                <a:chOff x="3521969" y="2411211"/>
                <a:chExt cx="1488928" cy="1488928"/>
              </a:xfrm>
              <a:grpFill/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050BBB9A-DDDF-4B32-B6CE-CBC68A9E52A9}"/>
                    </a:ext>
                  </a:extLst>
                </p:cNvPr>
                <p:cNvGrpSpPr/>
                <p:nvPr/>
              </p:nvGrpSpPr>
              <p:grpSpPr>
                <a:xfrm>
                  <a:off x="3521969" y="2411211"/>
                  <a:ext cx="1488928" cy="1488928"/>
                  <a:chOff x="3521969" y="2411211"/>
                  <a:chExt cx="1488928" cy="1488928"/>
                </a:xfrm>
                <a:grpFill/>
              </p:grpSpPr>
              <p:pic>
                <p:nvPicPr>
                  <p:cNvPr id="20" name="Graphic 19" descr="Computer">
                    <a:extLst>
                      <a:ext uri="{FF2B5EF4-FFF2-40B4-BE49-F238E27FC236}">
                        <a16:creationId xmlns:a16="http://schemas.microsoft.com/office/drawing/2014/main" id="{6B35905D-9B76-4A2D-9D3F-04F6DEF40E5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21969" y="2411211"/>
                    <a:ext cx="1488928" cy="1488928"/>
                  </a:xfrm>
                  <a:prstGeom prst="rect">
                    <a:avLst/>
                  </a:prstGeom>
                </p:spPr>
              </p:pic>
              <p:pic>
                <p:nvPicPr>
                  <p:cNvPr id="21" name="Graphic 20" descr="DNA">
                    <a:extLst>
                      <a:ext uri="{FF2B5EF4-FFF2-40B4-BE49-F238E27FC236}">
                        <a16:creationId xmlns:a16="http://schemas.microsoft.com/office/drawing/2014/main" id="{FFDE1D09-DACE-43A8-B651-E1B371E1C1C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p:blipFill>
                <p:spPr>
                  <a:xfrm rot="5400000">
                    <a:off x="3890042" y="2822328"/>
                    <a:ext cx="281735" cy="583873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FAEB2EB3-E7A6-4951-9E92-DD4E68F280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089400" y="2968588"/>
                  <a:ext cx="67142" cy="118223"/>
                </a:xfrm>
                <a:prstGeom prst="line">
                  <a:avLst/>
                </a:prstGeom>
                <a:grpFill/>
                <a:ln w="19050">
                  <a:solidFill>
                    <a:srgbClr val="3366CC">
                      <a:alpha val="10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90E83BA5-E331-4C4B-873E-FDEBBDEC3E73}"/>
                    </a:ext>
                  </a:extLst>
                </p:cNvPr>
                <p:cNvSpPr/>
                <p:nvPr/>
              </p:nvSpPr>
              <p:spPr>
                <a:xfrm>
                  <a:off x="4124558" y="2876125"/>
                  <a:ext cx="103576" cy="103576"/>
                </a:xfrm>
                <a:prstGeom prst="ellipse">
                  <a:avLst/>
                </a:prstGeom>
                <a:grpFill/>
                <a:ln>
                  <a:solidFill>
                    <a:srgbClr val="3366CC">
                      <a:alpha val="1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98C6EC1E-D5B4-4C20-81E8-AB031FCD268D}"/>
                  </a:ext>
                </a:extLst>
              </p:cNvPr>
              <p:cNvSpPr/>
              <p:nvPr/>
            </p:nvSpPr>
            <p:spPr>
              <a:xfrm>
                <a:off x="3364881" y="2212653"/>
                <a:ext cx="1796607" cy="1796607"/>
              </a:xfrm>
              <a:prstGeom prst="ellipse">
                <a:avLst/>
              </a:prstGeom>
              <a:grpFill/>
              <a:ln w="38100">
                <a:solidFill>
                  <a:srgbClr val="3366CC">
                    <a:alpha val="1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E5B0845-4409-4D37-9801-4ACE1ED56DEB}"/>
                </a:ext>
              </a:extLst>
            </p:cNvPr>
            <p:cNvGrpSpPr/>
            <p:nvPr/>
          </p:nvGrpSpPr>
          <p:grpSpPr>
            <a:xfrm>
              <a:off x="7310290" y="1031007"/>
              <a:ext cx="1331095" cy="1331095"/>
              <a:chOff x="5257449" y="1996546"/>
              <a:chExt cx="1331095" cy="1331095"/>
            </a:xfrm>
            <a:grpFill/>
          </p:grpSpPr>
          <p:pic>
            <p:nvPicPr>
              <p:cNvPr id="13" name="Graphic 12" descr="Medicine">
                <a:extLst>
                  <a:ext uri="{FF2B5EF4-FFF2-40B4-BE49-F238E27FC236}">
                    <a16:creationId xmlns:a16="http://schemas.microsoft.com/office/drawing/2014/main" id="{24510016-FDC1-49CB-9643-9B9F28E638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5465797" y="2226678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8331A141-1592-4504-9092-EE5E9E2EA4C3}"/>
                  </a:ext>
                </a:extLst>
              </p:cNvPr>
              <p:cNvSpPr/>
              <p:nvPr/>
            </p:nvSpPr>
            <p:spPr>
              <a:xfrm>
                <a:off x="5257449" y="1996546"/>
                <a:ext cx="1331095" cy="1331095"/>
              </a:xfrm>
              <a:prstGeom prst="ellipse">
                <a:avLst/>
              </a:prstGeom>
              <a:grpFill/>
              <a:ln w="38100">
                <a:solidFill>
                  <a:srgbClr val="3366CC">
                    <a:alpha val="1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644DA95-9BFB-4C60-910F-A4534C48A829}"/>
                </a:ext>
              </a:extLst>
            </p:cNvPr>
            <p:cNvCxnSpPr>
              <a:cxnSpLocks/>
              <a:stCxn id="25" idx="7"/>
              <a:endCxn id="23" idx="3"/>
            </p:cNvCxnSpPr>
            <p:nvPr/>
          </p:nvCxnSpPr>
          <p:spPr>
            <a:xfrm flipV="1">
              <a:off x="1219966" y="1926500"/>
              <a:ext cx="955730" cy="389868"/>
            </a:xfrm>
            <a:prstGeom prst="line">
              <a:avLst/>
            </a:prstGeom>
            <a:grpFill/>
            <a:ln w="38100">
              <a:solidFill>
                <a:srgbClr val="3366CC">
                  <a:alpha val="10000"/>
                </a:srgb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FBFC5D5-7E5E-4C87-8486-E748C6EC98B9}"/>
                </a:ext>
              </a:extLst>
            </p:cNvPr>
            <p:cNvCxnSpPr>
              <a:cxnSpLocks/>
              <a:endCxn id="23" idx="6"/>
            </p:cNvCxnSpPr>
            <p:nvPr/>
          </p:nvCxnSpPr>
          <p:spPr>
            <a:xfrm flipH="1" flipV="1">
              <a:off x="3311857" y="1455887"/>
              <a:ext cx="1133685" cy="777430"/>
            </a:xfrm>
            <a:prstGeom prst="line">
              <a:avLst/>
            </a:prstGeom>
            <a:grpFill/>
            <a:ln w="38100">
              <a:solidFill>
                <a:srgbClr val="3366CC">
                  <a:alpha val="10000"/>
                </a:srgb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6F93381-FDAC-4F5A-8A75-58473C2F7891}"/>
                </a:ext>
              </a:extLst>
            </p:cNvPr>
            <p:cNvCxnSpPr>
              <a:cxnSpLocks/>
              <a:stCxn id="14" idx="3"/>
              <a:endCxn id="16" idx="6"/>
            </p:cNvCxnSpPr>
            <p:nvPr/>
          </p:nvCxnSpPr>
          <p:spPr>
            <a:xfrm flipH="1">
              <a:off x="6260059" y="2167168"/>
              <a:ext cx="1245165" cy="149407"/>
            </a:xfrm>
            <a:prstGeom prst="line">
              <a:avLst/>
            </a:prstGeom>
            <a:grpFill/>
            <a:ln w="38100">
              <a:solidFill>
                <a:srgbClr val="3366CC">
                  <a:alpha val="10000"/>
                </a:srgb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6" name="Google Shape;53;p13">
            <a:extLst>
              <a:ext uri="{FF2B5EF4-FFF2-40B4-BE49-F238E27FC236}">
                <a16:creationId xmlns:a16="http://schemas.microsoft.com/office/drawing/2014/main" id="{B9D1BB6D-1923-4A98-A57C-6FF46CF54BBF}"/>
              </a:ext>
            </a:extLst>
          </p:cNvPr>
          <p:cNvSpPr txBox="1">
            <a:spLocks/>
          </p:cNvSpPr>
          <p:nvPr/>
        </p:nvSpPr>
        <p:spPr>
          <a:xfrm>
            <a:off x="292152" y="1117374"/>
            <a:ext cx="8520600" cy="24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b="1" dirty="0">
                <a:solidFill>
                  <a:schemeClr val="tx1"/>
                </a:solidFill>
                <a:latin typeface="Reem Kufi Regular" pitchFamily="2"/>
                <a:ea typeface="Roboto"/>
                <a:cs typeface="Roboto"/>
                <a:sym typeface="Roboto"/>
              </a:rPr>
              <a:t>Thank you for your attention</a:t>
            </a:r>
            <a:endParaRPr lang="en-US" sz="3000" dirty="0">
              <a:solidFill>
                <a:schemeClr val="tx1"/>
              </a:solidFill>
              <a:latin typeface="Reem Kufi Regular" pitchFamily="2"/>
              <a:ea typeface="Roboto"/>
              <a:cs typeface="Roboto"/>
              <a:sym typeface="Roboto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48B3DBD-5B40-4274-B531-0F98E58846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4993" y="4218093"/>
            <a:ext cx="2676218" cy="81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64852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rvirargus template">
  <a:themeElements>
    <a:clrScheme name="Personnalisé 1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4FCEFF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44603</TotalTime>
  <Words>1787</Words>
  <Application>Microsoft Office PowerPoint</Application>
  <PresentationFormat>Affichage à l'écran (16:9)</PresentationFormat>
  <Paragraphs>409</Paragraphs>
  <Slides>91</Slides>
  <Notes>70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91</vt:i4>
      </vt:variant>
    </vt:vector>
  </HeadingPairs>
  <TitlesOfParts>
    <vt:vector size="99" baseType="lpstr">
      <vt:lpstr>Karla</vt:lpstr>
      <vt:lpstr>Roboto</vt:lpstr>
      <vt:lpstr>Arial</vt:lpstr>
      <vt:lpstr>Reem Kufi Regular</vt:lpstr>
      <vt:lpstr>Calibri</vt:lpstr>
      <vt:lpstr>Montserrat</vt:lpstr>
      <vt:lpstr>Simple Light</vt:lpstr>
      <vt:lpstr>Arvirargus template</vt:lpstr>
      <vt:lpstr>Présentation PowerPoint</vt:lpstr>
      <vt:lpstr>Imagine Clinical Bioinformatics Lab:  Functional assessment of rare genetic variants in rare human genetic disease </vt:lpstr>
      <vt:lpstr>1. Single Cell, the Good Part</vt:lpstr>
      <vt:lpstr>The Wonder of Single Cell: Resolution</vt:lpstr>
      <vt:lpstr>The Wonder of Single Cell: Resolution</vt:lpstr>
      <vt:lpstr>Rare Sub-Populations Discovery: Monocytes and DC</vt:lpstr>
      <vt:lpstr>Transcriptomic lanscape of disease.</vt:lpstr>
      <vt:lpstr>Workflow of Single Cell RNA-Seq</vt:lpstr>
      <vt:lpstr>The Wonder of Single Cell: Resolution</vt:lpstr>
      <vt:lpstr>The Wonder of Single Cell: Resolution</vt:lpstr>
      <vt:lpstr>Repertoring  Whole  Organism: with SC: Tabula Muris</vt:lpstr>
      <vt:lpstr>Repertoring  Whole  Organism: with SC: HCA</vt:lpstr>
      <vt:lpstr>The Wonder of Single Cell: Concurrent Sequencing of other OMICS</vt:lpstr>
      <vt:lpstr>The Wonder of Single Cell: Maybe too much cells?</vt:lpstr>
      <vt:lpstr>Présentation PowerPoint</vt:lpstr>
      <vt:lpstr>The Wonder of Single Cell: Diverse Applications</vt:lpstr>
      <vt:lpstr>2. Single Cell, the Bad Part</vt:lpstr>
      <vt:lpstr>The Challenges of Single Cell</vt:lpstr>
      <vt:lpstr>The Challenges of Single Cell: Resolution</vt:lpstr>
      <vt:lpstr>The Challenges of Single Cell: Multimodality of gene expression</vt:lpstr>
      <vt:lpstr>The Challenges of Single Cell: Concurrent Sequencing of other OMICS</vt:lpstr>
      <vt:lpstr>The Challenges of Single Cell :  About Hardware… </vt:lpstr>
      <vt:lpstr>The Challenges of Single Cell : About Hardware… </vt:lpstr>
      <vt:lpstr>3. Methods, Tools and Software</vt:lpstr>
      <vt:lpstr>SC data analysis</vt:lpstr>
      <vt:lpstr>SC data analysis: Basic workflow</vt:lpstr>
      <vt:lpstr>SC data analysis: tools and software</vt:lpstr>
      <vt:lpstr>Analysis methods: All in one Pipelines</vt:lpstr>
      <vt:lpstr>4. Dimensionality Reduction</vt:lpstr>
      <vt:lpstr>Single Cell Data Analysis: Dimensionality Reduction</vt:lpstr>
      <vt:lpstr>Dimensionality Reduction: Many techniques, but mainly for visualisation</vt:lpstr>
      <vt:lpstr>Dimensionality Reduction: Choosing the number of components.</vt:lpstr>
      <vt:lpstr>2D representation of single cell data tSNE</vt:lpstr>
      <vt:lpstr>2D representation of single cell data tSNE</vt:lpstr>
      <vt:lpstr>A more robust 2D Representation UMAP</vt:lpstr>
      <vt:lpstr>5. Clustering</vt:lpstr>
      <vt:lpstr>Single Cell Data Analysis: Clustering</vt:lpstr>
      <vt:lpstr>Clustering methods:  Basic methods</vt:lpstr>
      <vt:lpstr>An Example of Single Cell clustering methods: SC3</vt:lpstr>
      <vt:lpstr>An Example of Single Cell clustering methods: SIMLR</vt:lpstr>
      <vt:lpstr>Clustering methods: Benchmarking</vt:lpstr>
      <vt:lpstr>Clustering methods: Benchmarking</vt:lpstr>
      <vt:lpstr>Clustering methods: Too Many Cells</vt:lpstr>
      <vt:lpstr>6. Differential Expression. </vt:lpstr>
      <vt:lpstr>Differential Expression: Benchmark</vt:lpstr>
      <vt:lpstr>Differential Expression: Benchmark</vt:lpstr>
      <vt:lpstr>7. Trajectory Inference.</vt:lpstr>
      <vt:lpstr>Trajectory Inference</vt:lpstr>
      <vt:lpstr>Trajectory Inference : Concept</vt:lpstr>
      <vt:lpstr>Trajectory Inference : the different lineages types</vt:lpstr>
      <vt:lpstr>Trajectory Inference : Dynverse</vt:lpstr>
      <vt:lpstr>8. Batch Effect Correction.</vt:lpstr>
      <vt:lpstr>Batch Effect in Single Cell</vt:lpstr>
      <vt:lpstr>Batch Effect in Single Cell</vt:lpstr>
      <vt:lpstr>Batch Effect in Single Cell</vt:lpstr>
      <vt:lpstr>Batch Effect: Correcting batch effect with MNN</vt:lpstr>
      <vt:lpstr>Batch Effect: Correcting batch effect with MNN</vt:lpstr>
      <vt:lpstr>Batch Effect: Other Methods</vt:lpstr>
      <vt:lpstr>9. CellID: novel method for single cell gene set extraction </vt:lpstr>
      <vt:lpstr>CellID: The Input</vt:lpstr>
      <vt:lpstr>CellID: Multiple Correspondence Analysis in SCRNASeq </vt:lpstr>
      <vt:lpstr>CellID: Identification of Subpopulations</vt:lpstr>
      <vt:lpstr>CellID: Identification of Subpopulations</vt:lpstr>
      <vt:lpstr>CellID: Identification of Subpopulations</vt:lpstr>
      <vt:lpstr>CellID: Identification of Subpopulations</vt:lpstr>
      <vt:lpstr>CellID: Coupling MCA with GSEA</vt:lpstr>
      <vt:lpstr>CellID: Identification of Subpopulations</vt:lpstr>
      <vt:lpstr>CellID: Identification of Subpopulations</vt:lpstr>
      <vt:lpstr>CellID: Multiple Correspondence Analysis in SCRNASeq </vt:lpstr>
      <vt:lpstr>CellID: Gene Set Extraction Per Cell</vt:lpstr>
      <vt:lpstr>CellID: Single Cell  GSEA</vt:lpstr>
      <vt:lpstr>CellID: MCA significantly similar to PCA</vt:lpstr>
      <vt:lpstr>CellID: Cell gene ranking takes in account dropout effect</vt:lpstr>
      <vt:lpstr>CellID: Cell gene ranking takes in account dropout effect</vt:lpstr>
      <vt:lpstr>CellID: Application on Coord Blood Data with immune cells signatures</vt:lpstr>
      <vt:lpstr>CellID: Application on Coord Blood Data with immune cells signatures with Hypergeometric Test</vt:lpstr>
      <vt:lpstr>CellID: Application on Coord Blood Data with immune cells signatures with GSEA</vt:lpstr>
      <vt:lpstr>CellID: Application on Coord Blood Data with immune cells signatures</vt:lpstr>
      <vt:lpstr>CellID:</vt:lpstr>
      <vt:lpstr>CellID: Using MCA coordinates with other dimensionality reductions.</vt:lpstr>
      <vt:lpstr>CellID: Using MCA coordinates with other dimensionality reductions.</vt:lpstr>
      <vt:lpstr>CellID: Benchmark with other methods</vt:lpstr>
      <vt:lpstr>CellID: Benchmark with other methods</vt:lpstr>
      <vt:lpstr>CellID: Benchmark with other methods</vt:lpstr>
      <vt:lpstr>CellID: Benchmark with other methods</vt:lpstr>
      <vt:lpstr>CellID: Benchmark with other methods</vt:lpstr>
      <vt:lpstr>CellID: Benchmark with other methods</vt:lpstr>
      <vt:lpstr>CellID: Pancreatic cellsBenchmark with other methods</vt:lpstr>
      <vt:lpstr>CellID: Pancreatic cellsBenchmark with other methods</vt:lpstr>
      <vt:lpstr>CellID: Features and Availability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FIRE PhD program audition: Development of computational methods for identification of pathogenic non-coding variants in WGS studies and its application to developmental disorders</dc:title>
  <dc:creator>Antoine</dc:creator>
  <cp:lastModifiedBy>akira</cp:lastModifiedBy>
  <cp:revision>326</cp:revision>
  <dcterms:modified xsi:type="dcterms:W3CDTF">2019-07-04T05:52:39Z</dcterms:modified>
</cp:coreProperties>
</file>